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43" r:id="rId5"/>
    <p:sldId id="1003" r:id="rId6"/>
    <p:sldId id="1006" r:id="rId7"/>
    <p:sldId id="1007" r:id="rId8"/>
    <p:sldId id="1010" r:id="rId9"/>
    <p:sldId id="1008" r:id="rId10"/>
    <p:sldId id="1009" r:id="rId11"/>
    <p:sldId id="1005" r:id="rId12"/>
    <p:sldId id="1004" r:id="rId13"/>
    <p:sldId id="346" r:id="rId14"/>
  </p:sldIdLst>
  <p:sldSz cx="12192000" cy="6858000"/>
  <p:notesSz cx="6858000" cy="2257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sh Claussen" initials="TC" lastIdx="1" clrIdx="0">
    <p:extLst>
      <p:ext uri="{19B8F6BF-5375-455C-9EA6-DF929625EA0E}">
        <p15:presenceInfo xmlns:p15="http://schemas.microsoft.com/office/powerpoint/2012/main" userId="S::tclaussen@aws.org::f99dc623-93d8-49d0-858c-d6b9e74578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FBD1FE-0179-454D-9532-942F94FAD5A2}" v="20" dt="2025-01-09T18:53:57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0E90F-0941-463A-98D4-A93BC4E4B13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DD863-A297-4C34-BF1E-21FFE3D9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4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DD863-A297-4C34-BF1E-21FFE3D927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5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XQ4DWVoLKdW-AsQcLOC6Ug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www.facebook.com/AmericanWeldingSociety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americanweldingsociety/" TargetMode="External"/><Relationship Id="rId5" Type="http://schemas.openxmlformats.org/officeDocument/2006/relationships/hyperlink" Target="https://www.linkedin.com/company/american-welding-society" TargetMode="External"/><Relationship Id="rId4" Type="http://schemas.openxmlformats.org/officeDocument/2006/relationships/hyperlink" Target="https://twitter.com/AWSHQ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003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ubtitle 2">
            <a:extLst>
              <a:ext uri="{FF2B5EF4-FFF2-40B4-BE49-F238E27FC236}">
                <a16:creationId xmlns:a16="http://schemas.microsoft.com/office/drawing/2014/main" id="{7E98041E-7D39-274C-8AD9-113E97BF0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4873" y="5312566"/>
            <a:ext cx="8188036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81829636-752C-9245-9565-2B5BC70D0DD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964873" y="4232562"/>
            <a:ext cx="8188036" cy="823912"/>
          </a:xfrm>
        </p:spPr>
        <p:txBody>
          <a:bodyPr anchor="b">
            <a:noAutofit/>
          </a:bodyPr>
          <a:lstStyle>
            <a:lvl1pPr marL="0" indent="0" algn="l">
              <a:buNone/>
              <a:defRPr sz="3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05A2A-EAE6-59B1-9688-25C2642AD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8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ECD06-6BBE-4EEC-B835-A112B3D69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928" y="1600200"/>
            <a:ext cx="574002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A1CCF-FEC0-4D7F-9C50-CEB6451FA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2051" y="2499427"/>
            <a:ext cx="3836986" cy="3679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D9D0A-8B7A-420C-BF65-56238BF26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96E1-A3E8-4B57-8EF7-5C5C370738A0}" type="datetime1">
              <a:rPr lang="en-US" smtClean="0"/>
              <a:t>8/6/2025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211B5-9271-4D02-AEBB-2D43E4AC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28-E32C-4223-9B2A-6F9533E7716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1BF3BE-8E4E-414A-9819-93DE2F4E0E8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162051" y="1600199"/>
            <a:ext cx="3836985" cy="6715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8597903-7D6D-7210-7355-453069F857C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2051" y="387926"/>
            <a:ext cx="9867899" cy="415637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EE51C-4CD3-B551-5D7C-48C71FEABDCF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8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95331A-1794-45E3-9157-814DA9145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62051" y="1600201"/>
            <a:ext cx="9867899" cy="36380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F9FFC-3112-4391-83ED-58039FD9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5001-35EB-4761-AC5D-956014252FD1}" type="datetime1">
              <a:rPr lang="en-US" smtClean="0"/>
              <a:t>8/6/2025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54AFB-5B3A-4F38-B406-7A989EAB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28-E32C-4223-9B2A-6F9533E771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DD16DB5-23F5-FB40-9D93-57F020F2C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2051" y="5422392"/>
            <a:ext cx="9867899" cy="7498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A6645D8-3A93-C855-88F6-07BC477CEC1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2051" y="387926"/>
            <a:ext cx="9867899" cy="415637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9622B-9378-8649-DAF2-602168CBDCC8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38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4D1BE-18B6-4838-8150-14E6DABDB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97B2-3E72-4256-BB9D-79B63E6DF368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E3170-CA88-4B43-9A39-7F003F80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28-E32C-4223-9B2A-6F9533E771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96991DC-E667-4E74-A2D2-A2A8FC279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38600" y="1600200"/>
            <a:ext cx="699135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ACE400C-603F-480D-B05B-614DE9307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2051" y="1600200"/>
            <a:ext cx="2585658" cy="4572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F84D06B-C8D8-4373-F4B0-0E0B31F7E82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2051" y="387926"/>
            <a:ext cx="9867899" cy="415637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03055-5A3A-705D-2E5A-09E9FA563E48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02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3AEC0-7441-4694-8FF5-E4A37B696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1600201"/>
            <a:ext cx="9867899" cy="4572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5AC4B-2BB9-443F-9BDF-0E94A187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BAA5-F3A8-429B-A351-CD103237874C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86ECE-3973-4FAB-930A-113E7B87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28-E32C-4223-9B2A-6F9533E771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8FD6A6-1071-E046-A15F-16C07B99982A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8A4E73E-C38D-9E7A-EABB-E7BDACDCF2F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2051" y="387926"/>
            <a:ext cx="9867899" cy="415637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3885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B91C8E-701E-4656-85C2-5E08BC65D2EC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4C36B-170B-4AB7-875D-E857ED662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66441-6CB9-47C8-BDF0-409DB3BC2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283E4F-54C3-451F-9CE0-589EAA7A90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E5E51AD-5A3F-41E7-9DDD-2A5B8A01C56C}" type="datetime1">
              <a:rPr lang="en-US" smtClean="0"/>
              <a:t>8/6/2025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7858DE-04D4-4E4C-A536-46B856DBB317}"/>
              </a:ext>
            </a:extLst>
          </p:cNvPr>
          <p:cNvGrpSpPr/>
          <p:nvPr userDrawn="1"/>
        </p:nvGrpSpPr>
        <p:grpSpPr>
          <a:xfrm>
            <a:off x="0" y="0"/>
            <a:ext cx="1744418" cy="1105794"/>
            <a:chOff x="0" y="0"/>
            <a:chExt cx="1744418" cy="1105794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E42FA73-9BF6-457B-8D0E-7625E323A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2315" t="56366"/>
            <a:stretch/>
          </p:blipFill>
          <p:spPr>
            <a:xfrm>
              <a:off x="0" y="0"/>
              <a:ext cx="1744418" cy="1105794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5FED278-1F90-44D3-A787-C09087C3F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6399" y="125240"/>
              <a:ext cx="536355" cy="52739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230707-606E-413F-B1B1-E0FF19CB4635}"/>
              </a:ext>
            </a:extLst>
          </p:cNvPr>
          <p:cNvGrpSpPr/>
          <p:nvPr userDrawn="1"/>
        </p:nvGrpSpPr>
        <p:grpSpPr>
          <a:xfrm>
            <a:off x="10937631" y="5609167"/>
            <a:ext cx="1254369" cy="1254369"/>
            <a:chOff x="10937631" y="5609167"/>
            <a:chExt cx="1254369" cy="1254369"/>
          </a:xfrm>
        </p:grpSpPr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7C4B1B4D-3CCF-43BB-8EBA-BD3BE7F3FD62}"/>
                </a:ext>
              </a:extLst>
            </p:cNvPr>
            <p:cNvSpPr/>
            <p:nvPr/>
          </p:nvSpPr>
          <p:spPr>
            <a:xfrm rot="16200000">
              <a:off x="10937631" y="5609167"/>
              <a:ext cx="1254369" cy="125436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B4D94E5-5843-4CC6-B700-39716D1BB9DC}"/>
                </a:ext>
              </a:extLst>
            </p:cNvPr>
            <p:cNvSpPr txBox="1"/>
            <p:nvPr/>
          </p:nvSpPr>
          <p:spPr>
            <a:xfrm>
              <a:off x="11379757" y="6407955"/>
              <a:ext cx="812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>
                  <a:solidFill>
                    <a:srgbClr val="003767"/>
                  </a:solidFill>
                  <a:latin typeface="Arial Narrow" panose="020B0606020202030204" pitchFamily="34" charset="0"/>
                </a:rPr>
                <a:t>aws.org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256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A3406A-4018-4769-B139-6616FDC12712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080E2-080D-4F76-BBB3-0EEABEAD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CB537-B4AC-4A37-BB3B-B1D21D0C7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FAC31-E952-4697-B30E-5BA8BFD5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2E42-1650-404E-9EDD-067D2F900930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7A3D3-10A2-4C31-A043-6EB5F6C3B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1C852C-B7D6-413F-BCDB-522F1A7B6C64}"/>
              </a:ext>
            </a:extLst>
          </p:cNvPr>
          <p:cNvGrpSpPr/>
          <p:nvPr userDrawn="1"/>
        </p:nvGrpSpPr>
        <p:grpSpPr>
          <a:xfrm>
            <a:off x="0" y="0"/>
            <a:ext cx="1744418" cy="1105794"/>
            <a:chOff x="0" y="0"/>
            <a:chExt cx="1744418" cy="1105794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AD34624-D9B1-40BC-8BC2-C93920F08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2315" t="56366"/>
            <a:stretch/>
          </p:blipFill>
          <p:spPr>
            <a:xfrm>
              <a:off x="0" y="0"/>
              <a:ext cx="1744418" cy="1105794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A64EC09-F716-443D-9354-AFF0C1A9A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6399" y="125240"/>
              <a:ext cx="536355" cy="52739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98710D-B5FD-4EDB-B4BB-6A70055E74C8}"/>
              </a:ext>
            </a:extLst>
          </p:cNvPr>
          <p:cNvGrpSpPr/>
          <p:nvPr userDrawn="1"/>
        </p:nvGrpSpPr>
        <p:grpSpPr>
          <a:xfrm>
            <a:off x="10937631" y="5609167"/>
            <a:ext cx="1254369" cy="1254369"/>
            <a:chOff x="10937631" y="5609167"/>
            <a:chExt cx="1254369" cy="1254369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7BA18008-E90F-4966-8FA0-6EC1DCA6B59D}"/>
                </a:ext>
              </a:extLst>
            </p:cNvPr>
            <p:cNvSpPr/>
            <p:nvPr/>
          </p:nvSpPr>
          <p:spPr>
            <a:xfrm rot="16200000">
              <a:off x="10937631" y="5609167"/>
              <a:ext cx="1254369" cy="125436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685FFD-7F7A-4616-8292-C6CD197E0731}"/>
                </a:ext>
              </a:extLst>
            </p:cNvPr>
            <p:cNvSpPr txBox="1"/>
            <p:nvPr/>
          </p:nvSpPr>
          <p:spPr>
            <a:xfrm>
              <a:off x="11379757" y="6407955"/>
              <a:ext cx="812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>
                  <a:solidFill>
                    <a:srgbClr val="003767"/>
                  </a:solidFill>
                  <a:latin typeface="Arial Narrow" panose="020B0606020202030204" pitchFamily="34" charset="0"/>
                </a:rPr>
                <a:t>aws.org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50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003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3685EBB-DFC4-8A4C-9167-098AE6E0F452}"/>
              </a:ext>
            </a:extLst>
          </p:cNvPr>
          <p:cNvSpPr txBox="1"/>
          <p:nvPr userDrawn="1"/>
        </p:nvSpPr>
        <p:spPr>
          <a:xfrm>
            <a:off x="6096000" y="3417376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34420D-F61D-422D-8CDE-4C78680F41EA}"/>
              </a:ext>
            </a:extLst>
          </p:cNvPr>
          <p:cNvSpPr/>
          <p:nvPr userDrawn="1"/>
        </p:nvSpPr>
        <p:spPr>
          <a:xfrm>
            <a:off x="9865088" y="6400412"/>
            <a:ext cx="250045" cy="262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6E15F5AC-CF18-4233-BFE6-D60A013CE255}"/>
              </a:ext>
            </a:extLst>
          </p:cNvPr>
          <p:cNvSpPr/>
          <p:nvPr userDrawn="1"/>
        </p:nvSpPr>
        <p:spPr>
          <a:xfrm>
            <a:off x="9904888" y="6440847"/>
            <a:ext cx="186884" cy="193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CA44F58-166F-4AEB-BC65-99B4B8556BAC}"/>
              </a:ext>
            </a:extLst>
          </p:cNvPr>
          <p:cNvSpPr/>
          <p:nvPr userDrawn="1"/>
        </p:nvSpPr>
        <p:spPr>
          <a:xfrm>
            <a:off x="11125200" y="6434485"/>
            <a:ext cx="186884" cy="193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386E6575-C965-4660-93F5-C522FFB0016D}"/>
              </a:ext>
            </a:extLst>
          </p:cNvPr>
          <p:cNvSpPr/>
          <p:nvPr userDrawn="1"/>
        </p:nvSpPr>
        <p:spPr>
          <a:xfrm>
            <a:off x="10211358" y="6437819"/>
            <a:ext cx="186884" cy="193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27682E40-F3D2-4669-902A-68D34506977D}"/>
              </a:ext>
            </a:extLst>
          </p:cNvPr>
          <p:cNvSpPr/>
          <p:nvPr userDrawn="1"/>
        </p:nvSpPr>
        <p:spPr>
          <a:xfrm>
            <a:off x="10820122" y="6434483"/>
            <a:ext cx="186884" cy="193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0A5B8A7-2F2D-4C32-A29B-0CE0BBE5888C}"/>
              </a:ext>
            </a:extLst>
          </p:cNvPr>
          <p:cNvSpPr/>
          <p:nvPr userDrawn="1"/>
        </p:nvSpPr>
        <p:spPr>
          <a:xfrm>
            <a:off x="10515044" y="6440846"/>
            <a:ext cx="186884" cy="193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5B50CA-88D1-1D87-0D4E-F0FFF42F287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7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7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4D907-E8FC-41C2-8611-D4ED2D0FE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1600199"/>
            <a:ext cx="9867900" cy="4579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DD2FA-018E-467F-A83E-C4B7A98F5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51AD-5A3F-41E7-9DDD-2A5B8A01C56C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41972-56CB-4C6E-8CBB-F7750C78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28-E32C-4223-9B2A-6F9533E7716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72B249F-74F6-0C14-30A5-C7925E9F5F1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2051" y="387926"/>
            <a:ext cx="9867899" cy="415637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F77A7-1A84-24B3-33AF-6A2D8200A79F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0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E63F7-48CD-459D-9F14-ECFECA678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2050" y="1600200"/>
            <a:ext cx="4797047" cy="457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90C6E-E534-4E2C-8C3C-3012572F6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2902" y="1600200"/>
            <a:ext cx="4797047" cy="457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1A4FE-2506-43A5-BB5D-EDB087EF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1F18-90F0-4CF2-AEE9-172967CA40F7}" type="datetime1">
              <a:rPr lang="en-US" smtClean="0"/>
              <a:t>8/6/2025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6AD0F-93E3-4492-83F0-E8F9AC8B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28-E32C-4223-9B2A-6F9533E7716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493D9D-AC36-F256-8678-6633AADF092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2051" y="387926"/>
            <a:ext cx="9867899" cy="415637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0E4C30-D48C-63DC-6D2E-E2188F244EE6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1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7A2B6-3891-49FE-BF29-C57F0BB0C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717" y="1600199"/>
            <a:ext cx="4797047" cy="6161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435FB-A920-4AC5-B41E-C9CF79432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51" y="2444038"/>
            <a:ext cx="4797048" cy="37450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62427E-EF3A-43E3-B251-D7A755605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2902" y="1600199"/>
            <a:ext cx="4797047" cy="6161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9810D-5B9F-4FEC-B0DE-822CDBAF6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2902" y="2444038"/>
            <a:ext cx="4797047" cy="3728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73029B-DD0C-448B-8A6F-2532412F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98D0-B9ED-40A7-A805-EC01BDB4CEE7}" type="datetime1">
              <a:rPr lang="en-US" smtClean="0"/>
              <a:t>8/6/2025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D5B1FB-4475-441A-92B6-E9076B33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28-E32C-4223-9B2A-6F9533E7716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56FBB9C-25E5-49AC-8299-C0F349BCFB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2051" y="387926"/>
            <a:ext cx="9867899" cy="415637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57998A-665C-8D79-F5AE-343D94A3C5BA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5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and Text in 2 Col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7A2B6-3891-49FE-BF29-C57F0BB0C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3" y="1600199"/>
            <a:ext cx="4779960" cy="6161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62427E-EF3A-43E3-B251-D7A755605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2902" y="1600199"/>
            <a:ext cx="4796710" cy="6161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73029B-DD0C-448B-8A6F-2532412F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98D0-B9ED-40A7-A805-EC01BDB4CEE7}" type="datetime1">
              <a:rPr lang="en-US" smtClean="0"/>
              <a:t>8/6/2025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D5B1FB-4475-441A-92B6-E9076B33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28-E32C-4223-9B2A-6F9533E771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93B1FF-FC5C-D946-9C80-FE5F441F4C0D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162051" y="2444038"/>
            <a:ext cx="4779959" cy="37346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45D7827-2318-9B46-80A6-7D78A9918AF4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49992" y="2454442"/>
            <a:ext cx="4779957" cy="37177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8F306E2-8251-3422-FEFB-971CFB9EFF0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2051" y="387926"/>
            <a:ext cx="9867899" cy="415637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AB6FE5-93F7-AC56-009E-386EDDDC1CBC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7A2B6-3891-49FE-BF29-C57F0BB0C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2967" y="1600199"/>
            <a:ext cx="4782879" cy="6161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73029B-DD0C-448B-8A6F-2532412F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98D0-B9ED-40A7-A805-EC01BDB4CEE7}" type="datetime1">
              <a:rPr lang="en-US" smtClean="0"/>
              <a:t>8/6/2025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D5B1FB-4475-441A-92B6-E9076B33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28-E32C-4223-9B2A-6F9533E771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C2804A8-55FD-5F43-879B-93973173BF7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162051" y="2444038"/>
            <a:ext cx="9867900" cy="37346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F516005-EAA5-73B6-FF50-7175A38421C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2051" y="387926"/>
            <a:ext cx="9867899" cy="415637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4EC516-F861-5F8A-C6FE-9053FB560E00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BE63CA-5D31-4FE2-BBF3-743B2495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97C8-544D-4285-B688-DC850CF7B360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E6F93-F472-4DBE-9C1F-10A48557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28-E32C-4223-9B2A-6F9533E7716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C209A01-E6AC-4853-97DC-0D68AD142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62050" y="1600200"/>
            <a:ext cx="4797047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38C3FB-3246-7F43-B19F-541902914EB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232902" y="4020143"/>
            <a:ext cx="4797047" cy="21520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C9D456C-474A-3640-BC61-F90825803593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232902" y="1600201"/>
            <a:ext cx="4797047" cy="2146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1CDB1BF-456D-75A6-DF38-7AA526774A3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2051" y="387926"/>
            <a:ext cx="9867899" cy="415637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6B367-2E0C-BF9B-4E82-6CCBFED23070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0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27A71E-8E09-4B63-BBC4-40D14D7A8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0306-B9DD-4875-8FD6-AF0DC0158A0B}" type="datetime1">
              <a:rPr lang="en-US" smtClean="0"/>
              <a:t>8/6/2025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96A67-6EEB-4693-B144-C790A010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28-E32C-4223-9B2A-6F9533E7716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6F35A74-D1E7-4A6B-BCF5-2756E496C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62050" y="1600200"/>
            <a:ext cx="9867899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DA729-FF4C-6DB2-4D91-F80CE500B9F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2051" y="387926"/>
            <a:ext cx="9867899" cy="415637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47B5B-A977-8C78-A824-4C3323788E12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7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F9AAA9-EAA1-2E17-1AC5-AAA5740B6C0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" y="3572"/>
            <a:ext cx="12179299" cy="685085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58548-704B-4F39-AAA2-DFEC81FC6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600199"/>
            <a:ext cx="100584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FF228-90FB-4C24-BB43-10C20E996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F8EBC3-4A42-440C-9EDE-46BDD87C45A5}" type="datetime1">
              <a:rPr lang="en-US" smtClean="0"/>
              <a:pPr/>
              <a:t>8/6/2025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2545-7FC2-4422-8420-3588989FF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94B428-E32C-4223-9B2A-6F9533E771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62FF6F9-721A-4BE6-AF6B-0F52AC74BDD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066800" y="256160"/>
            <a:ext cx="10058400" cy="796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00080F-873C-649B-55B0-024B8672EBF0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8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50" r:id="rId3"/>
    <p:sldLayoutId id="2147483652" r:id="rId4"/>
    <p:sldLayoutId id="2147483653" r:id="rId5"/>
    <p:sldLayoutId id="2147483662" r:id="rId6"/>
    <p:sldLayoutId id="2147483661" r:id="rId7"/>
    <p:sldLayoutId id="2147483654" r:id="rId8"/>
    <p:sldLayoutId id="2147483655" r:id="rId9"/>
    <p:sldLayoutId id="2147483656" r:id="rId10"/>
    <p:sldLayoutId id="2147483665" r:id="rId11"/>
    <p:sldLayoutId id="2147483659" r:id="rId12"/>
    <p:sldLayoutId id="2147483651" r:id="rId13"/>
    <p:sldLayoutId id="2147483666" r:id="rId14"/>
    <p:sldLayoutId id="2147483667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.PingFang SC Regular"/>
        <a:buChar char="◆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.PingFang SC Regular"/>
        <a:buChar char="◆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.PingFang SC Regular"/>
        <a:buChar char="◆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.PingFang SC Regular"/>
        <a:buChar char="◆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.PingFang SC Regular"/>
        <a:buChar char="◆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 userDrawn="1">
          <p15:clr>
            <a:srgbClr val="F26B43"/>
          </p15:clr>
        </p15:guide>
        <p15:guide id="2" pos="672" userDrawn="1">
          <p15:clr>
            <a:srgbClr val="F26B43"/>
          </p15:clr>
        </p15:guide>
        <p15:guide id="3" pos="7008" userDrawn="1">
          <p15:clr>
            <a:srgbClr val="F26B43"/>
          </p15:clr>
        </p15:guide>
        <p15:guide id="4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9E3E1573-A585-6C57-E044-892E97BF91E0}"/>
              </a:ext>
            </a:extLst>
          </p:cNvPr>
          <p:cNvSpPr txBox="1">
            <a:spLocks/>
          </p:cNvSpPr>
          <p:nvPr/>
        </p:nvSpPr>
        <p:spPr>
          <a:xfrm>
            <a:off x="1471739" y="5196819"/>
            <a:ext cx="6688413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AWS Sections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B298C2-E19D-2224-D137-DD4928A62A96}"/>
              </a:ext>
            </a:extLst>
          </p:cNvPr>
          <p:cNvSpPr txBox="1">
            <a:spLocks/>
          </p:cNvSpPr>
          <p:nvPr/>
        </p:nvSpPr>
        <p:spPr>
          <a:xfrm>
            <a:off x="1471739" y="4232562"/>
            <a:ext cx="6688413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Supplemental Strategies for Social Media and Event Promotion - 2025</a:t>
            </a:r>
          </a:p>
        </p:txBody>
      </p:sp>
    </p:spTree>
    <p:extLst>
      <p:ext uri="{BB962C8B-B14F-4D97-AF65-F5344CB8AC3E}">
        <p14:creationId xmlns:p14="http://schemas.microsoft.com/office/powerpoint/2010/main" val="390691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E20C80-6AE7-9DCD-0804-F7637227096B}"/>
              </a:ext>
            </a:extLst>
          </p:cNvPr>
          <p:cNvSpPr txBox="1"/>
          <p:nvPr/>
        </p:nvSpPr>
        <p:spPr>
          <a:xfrm>
            <a:off x="567558" y="2932386"/>
            <a:ext cx="10872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Helvetica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2246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251D59-52F9-38A6-B071-E267F574C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04" y="1285534"/>
            <a:ext cx="4797047" cy="616117"/>
          </a:xfrm>
        </p:spPr>
        <p:txBody>
          <a:bodyPr>
            <a:noAutofit/>
          </a:bodyPr>
          <a:lstStyle/>
          <a:p>
            <a:r>
              <a:rPr lang="en-US" sz="2500" dirty="0">
                <a:latin typeface="Arial"/>
                <a:cs typeface="Arial"/>
              </a:rPr>
              <a:t>TIPS</a:t>
            </a:r>
            <a:endParaRPr lang="en-US" sz="25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214BC7-EC47-1303-1EA1-E53D7CFBB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538" y="2129373"/>
            <a:ext cx="4797048" cy="3745005"/>
          </a:xfrm>
        </p:spPr>
        <p:txBody>
          <a:bodyPr>
            <a:normAutofit/>
          </a:bodyPr>
          <a:lstStyle/>
          <a:p>
            <a:r>
              <a:rPr lang="en-US" sz="1400" dirty="0"/>
              <a:t>Collaborate with nearby AWS sections, industry partners, or local influencers to cross-promote events on each other’s pages.</a:t>
            </a:r>
          </a:p>
          <a:p>
            <a:pPr lvl="1"/>
            <a:r>
              <a:rPr lang="en-US" sz="1400" dirty="0"/>
              <a:t>Example: Host a joint event or co-create content to share across platforms for wider visibility.</a:t>
            </a:r>
          </a:p>
          <a:p>
            <a:r>
              <a:rPr lang="en-US" sz="1400" dirty="0"/>
              <a:t>Tag and engage with local companies, schools, or venues associated with your event.</a:t>
            </a:r>
          </a:p>
          <a:p>
            <a:pPr lvl="1"/>
            <a:r>
              <a:rPr lang="en-US" sz="1400" dirty="0"/>
              <a:t>Example: If your event is held at a local school or manufacturing facility, tag their social media pages in your post and comment on their event-related posts to strengthen collaboration.</a:t>
            </a:r>
          </a:p>
          <a:p>
            <a:r>
              <a:rPr lang="en-US" sz="1400" dirty="0"/>
              <a:t>Encourage partners to repost your content or share posts directly with their followers.</a:t>
            </a:r>
          </a:p>
          <a:p>
            <a:pPr lvl="1"/>
            <a:r>
              <a:rPr lang="en-US" sz="1400" dirty="0"/>
              <a:t>Example: Use Instagram’s collaborator feature so posts appear on both your feeds for increased reach.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102EF-5D9D-C100-A83B-85EAFE7FC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389" y="1285534"/>
            <a:ext cx="4797047" cy="616117"/>
          </a:xfrm>
        </p:spPr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78549-495D-2899-E59E-3AC298DE3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5389" y="2129373"/>
            <a:ext cx="4797047" cy="3728161"/>
          </a:xfrm>
        </p:spPr>
        <p:txBody>
          <a:bodyPr>
            <a:normAutofit/>
          </a:bodyPr>
          <a:lstStyle/>
          <a:p>
            <a:r>
              <a:rPr lang="en-US" sz="1200" dirty="0"/>
              <a:t>Use the </a:t>
            </a:r>
            <a:r>
              <a:rPr lang="en-US" sz="1200" b="1" dirty="0"/>
              <a:t>@mention</a:t>
            </a:r>
            <a:r>
              <a:rPr lang="en-US" sz="1200" dirty="0"/>
              <a:t> feature in captions or images to tag partner accounts.</a:t>
            </a:r>
          </a:p>
          <a:p>
            <a:r>
              <a:rPr lang="en-US" sz="1200" dirty="0"/>
              <a:t>On Instagram, make use of the </a:t>
            </a:r>
            <a:r>
              <a:rPr lang="en-US" sz="1200" b="1" dirty="0"/>
              <a:t>collaborator feature</a:t>
            </a:r>
            <a:r>
              <a:rPr lang="en-US" sz="1200" dirty="0"/>
              <a:t> so posts appear on both accounts once accepted.</a:t>
            </a:r>
          </a:p>
          <a:p>
            <a:r>
              <a:rPr lang="en-US" sz="1200" dirty="0"/>
              <a:t>Regularly engage with tagged partners' posts (like, share, or comment) to build rapport and encourage reciprocal promotion.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EEB8F-8DFA-33C7-8C44-4183C6FC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01F18-90F0-4CF2-AEE9-172967CA40F7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0957D-C945-3907-F33D-90148A61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4B428-E32C-4223-9B2A-6F9533E771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B545D3-05EE-703F-49B5-AFC4134E70A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Maximize Cross-Promotion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E03D9E-BF3B-B8C7-BE80-C9BA49803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996" y="3565437"/>
            <a:ext cx="2806705" cy="7114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C87931-FCCE-C510-AC95-2AFB130E6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702" y="4435393"/>
            <a:ext cx="3457206" cy="531230"/>
          </a:xfrm>
          <a:prstGeom prst="rect">
            <a:avLst/>
          </a:prstGeom>
        </p:spPr>
      </p:pic>
      <p:pic>
        <p:nvPicPr>
          <p:cNvPr id="1028" name="Picture 4" descr="How to Use Instagram Collab Posts (+ Ideas to Boost Engagement and Reach)">
            <a:extLst>
              <a:ext uri="{FF2B5EF4-FFF2-40B4-BE49-F238E27FC236}">
                <a16:creationId xmlns:a16="http://schemas.microsoft.com/office/drawing/2014/main" id="{8AAED765-A9CF-04F9-38E3-45B0634F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456" y="3565437"/>
            <a:ext cx="1487587" cy="296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36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251D59-52F9-38A6-B071-E267F574C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0854"/>
            <a:ext cx="4797047" cy="616117"/>
          </a:xfrm>
        </p:spPr>
        <p:txBody>
          <a:bodyPr>
            <a:noAutofit/>
          </a:bodyPr>
          <a:lstStyle/>
          <a:p>
            <a:r>
              <a:rPr lang="en-US" sz="2500" dirty="0">
                <a:latin typeface="Arial"/>
                <a:cs typeface="Arial"/>
              </a:rPr>
              <a:t>TIPS</a:t>
            </a:r>
            <a:endParaRPr lang="en-US" sz="25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102EF-5D9D-C100-A83B-85EAFE7FC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0677" y="1228176"/>
            <a:ext cx="4797047" cy="616117"/>
          </a:xfrm>
        </p:spPr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78549-495D-2899-E59E-3AC298DE3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398" y="1844293"/>
            <a:ext cx="5001262" cy="3728161"/>
          </a:xfrm>
        </p:spPr>
        <p:txBody>
          <a:bodyPr>
            <a:normAutofit/>
          </a:bodyPr>
          <a:lstStyle/>
          <a:p>
            <a:r>
              <a:rPr lang="en-US" sz="1600" dirty="0"/>
              <a:t>Use the </a:t>
            </a:r>
            <a:r>
              <a:rPr lang="en-US" sz="1600" b="1" dirty="0"/>
              <a:t>Countdown Sticker </a:t>
            </a:r>
            <a:r>
              <a:rPr lang="en-US" sz="1600" dirty="0"/>
              <a:t>on Instagram Stories to create anticipation.</a:t>
            </a:r>
          </a:p>
          <a:p>
            <a:r>
              <a:rPr lang="en-US" sz="1600" dirty="0"/>
              <a:t>Post reminders directly from your mobile device and enable </a:t>
            </a:r>
            <a:r>
              <a:rPr lang="en-US" sz="1600" b="1" dirty="0"/>
              <a:t>Event Reminders </a:t>
            </a:r>
            <a:r>
              <a:rPr lang="en-US" sz="1600" dirty="0"/>
              <a:t>to notify followers.</a:t>
            </a:r>
          </a:p>
          <a:p>
            <a:r>
              <a:rPr lang="en-US" sz="1600" dirty="0"/>
              <a:t>Experiment with apps like </a:t>
            </a:r>
            <a:r>
              <a:rPr lang="en-US" sz="1600" b="1" dirty="0"/>
              <a:t>Canva </a:t>
            </a:r>
            <a:r>
              <a:rPr lang="en-US" sz="1600" dirty="0"/>
              <a:t>or </a:t>
            </a:r>
            <a:r>
              <a:rPr lang="en-US" sz="1600" b="1" dirty="0" err="1"/>
              <a:t>CapCut</a:t>
            </a:r>
            <a:r>
              <a:rPr lang="en-US" sz="1600" dirty="0"/>
              <a:t> to edit videos and add dynamic effects, ensuring professional-looking Reels.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EEB8F-8DFA-33C7-8C44-4183C6FC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01F18-90F0-4CF2-AEE9-172967CA40F7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0957D-C945-3907-F33D-90148A61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4B428-E32C-4223-9B2A-6F9533E771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B545D3-05EE-703F-49B5-AFC4134E70A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Incorporate Instagram Reels &amp; Stories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91CE00-A232-5A30-D882-108FB4910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050" y="4013512"/>
            <a:ext cx="1660116" cy="2175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2A846E-01EA-9A02-BD28-8EC690AFF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818" y="4013512"/>
            <a:ext cx="3308763" cy="1439593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FDAFC956-EC9E-8F68-EBA6-496C2FFB919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844801" y="1749972"/>
            <a:ext cx="513816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Instagram Reels to create engaging, short videos showcasing: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Behind-the-scenes content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Event setup, speaker rehearsals, or volunteer highlights.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Event teasers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Venue walkthroughs, key speakers, or sponsor highlights.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Quick tutorials or tips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Share event-related skills or interesting welding techniques.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Leverage Stories to build excitement with: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Countdown stickers, event polls, or interactive Q&amp;A sessions.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"day-in-the-life" style story featuring members or staff preparing for the event.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Reminders about registration deadlines or featured sessions.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 captions or trending music to Reels to increase accessibility and appeal.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tools like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CapCut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Instagram’s built-in editor for polished videos.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5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251D59-52F9-38A6-B071-E267F574C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035" y="1273482"/>
            <a:ext cx="4797047" cy="616117"/>
          </a:xfrm>
        </p:spPr>
        <p:txBody>
          <a:bodyPr>
            <a:noAutofit/>
          </a:bodyPr>
          <a:lstStyle/>
          <a:p>
            <a:r>
              <a:rPr lang="en-US" sz="2500" dirty="0">
                <a:latin typeface="Arial"/>
                <a:cs typeface="Arial"/>
              </a:rPr>
              <a:t>TIPS</a:t>
            </a:r>
            <a:endParaRPr lang="en-US" sz="25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214BC7-EC47-1303-1EA1-E53D7CFBB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034" y="2135251"/>
            <a:ext cx="4797048" cy="396899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Encourage attendees to share photos, videos, or testimonials during and after the event using a dedicated event hashtag (e.g., #AWSConference2025).</a:t>
            </a:r>
          </a:p>
          <a:p>
            <a:pPr lvl="1"/>
            <a:r>
              <a:rPr lang="en-US" sz="1400" dirty="0"/>
              <a:t>Example: Host a photo or video contest where the best submission wins AWS merchandise or event discounts.</a:t>
            </a:r>
          </a:p>
          <a:p>
            <a:r>
              <a:rPr lang="en-US" sz="1800" dirty="0"/>
              <a:t>Highlight attendee contributions on your section’s feed:</a:t>
            </a:r>
          </a:p>
          <a:p>
            <a:pPr lvl="1"/>
            <a:r>
              <a:rPr lang="en-US" sz="1400" dirty="0"/>
              <a:t>Repost tagged content to showcase the community’s engagement.</a:t>
            </a:r>
          </a:p>
          <a:p>
            <a:pPr lvl="1"/>
            <a:r>
              <a:rPr lang="en-US" sz="1400" dirty="0"/>
              <a:t>Create a compilation of attendee posts for a post-event highlight reel.</a:t>
            </a:r>
          </a:p>
          <a:p>
            <a:r>
              <a:rPr lang="en-US" sz="1800" dirty="0"/>
              <a:t>Interact with user-generated content by liking, commenting, or sharing to build stronger community relationships.</a:t>
            </a:r>
          </a:p>
          <a:p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102EF-5D9D-C100-A83B-85EAFE7FC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37919" y="1387416"/>
            <a:ext cx="4797047" cy="616117"/>
          </a:xfrm>
        </p:spPr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78549-495D-2899-E59E-3AC298DE3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37919" y="2211752"/>
            <a:ext cx="4797047" cy="3728161"/>
          </a:xfrm>
        </p:spPr>
        <p:txBody>
          <a:bodyPr/>
          <a:lstStyle/>
          <a:p>
            <a:r>
              <a:rPr lang="en-US" sz="1800" dirty="0"/>
              <a:t>Use the </a:t>
            </a:r>
            <a:r>
              <a:rPr lang="en-US" sz="1800" b="1" dirty="0"/>
              <a:t>Repost App </a:t>
            </a:r>
            <a:r>
              <a:rPr lang="en-US" sz="1800" dirty="0"/>
              <a:t>for Instagram or the Share Button on Facebook to feature attendee content easily.</a:t>
            </a:r>
          </a:p>
          <a:p>
            <a:r>
              <a:rPr lang="en-US" sz="1800" dirty="0"/>
              <a:t>Create a folder of tagged photos and videos to use for future promotional materials.</a:t>
            </a:r>
          </a:p>
          <a:p>
            <a:r>
              <a:rPr lang="en-US" sz="1800" dirty="0"/>
              <a:t>Add a call-to-action in your posts or during events encouraging attendees to tag your section and use the event hashtag.</a:t>
            </a:r>
          </a:p>
          <a:p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EEB8F-8DFA-33C7-8C44-4183C6FC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01F18-90F0-4CF2-AEE9-172967CA40F7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0957D-C945-3907-F33D-90148A61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4B428-E32C-4223-9B2A-6F9533E771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B545D3-05EE-703F-49B5-AFC4134E70A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Leverage User-Generated Content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70DA87-C6EE-D304-353F-F71BD63F4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443" y="5106912"/>
            <a:ext cx="1091514" cy="1091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1C772A-2AF7-2E79-23DB-7F320E8AA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082" y="3356686"/>
            <a:ext cx="1736718" cy="258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2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251D59-52F9-38A6-B071-E267F574C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914" y="1295489"/>
            <a:ext cx="4797047" cy="616117"/>
          </a:xfrm>
        </p:spPr>
        <p:txBody>
          <a:bodyPr>
            <a:noAutofit/>
          </a:bodyPr>
          <a:lstStyle/>
          <a:p>
            <a:r>
              <a:rPr lang="en-US" sz="2500" dirty="0">
                <a:latin typeface="Arial"/>
                <a:cs typeface="Arial"/>
              </a:rPr>
              <a:t>TIPS</a:t>
            </a:r>
            <a:endParaRPr lang="en-US" sz="25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214BC7-EC47-1303-1EA1-E53D7CFBB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93543"/>
            <a:ext cx="4797048" cy="4476531"/>
          </a:xfrm>
        </p:spPr>
        <p:txBody>
          <a:bodyPr/>
          <a:lstStyle/>
          <a:p>
            <a:r>
              <a:rPr lang="en-US" sz="1800" dirty="0"/>
              <a:t>Optimize your posts for relevant audiences by targeting based on:</a:t>
            </a:r>
          </a:p>
          <a:p>
            <a:pPr lvl="1"/>
            <a:r>
              <a:rPr lang="en-US" sz="1200" b="1" dirty="0"/>
              <a:t>Location: </a:t>
            </a:r>
            <a:r>
              <a:rPr lang="en-US" sz="1200" dirty="0"/>
              <a:t>Ensure your event promotions reach local attendees.</a:t>
            </a:r>
          </a:p>
          <a:p>
            <a:pPr lvl="1"/>
            <a:r>
              <a:rPr lang="en-US" sz="1200" b="1" dirty="0"/>
              <a:t>Demographics: </a:t>
            </a:r>
            <a:r>
              <a:rPr lang="en-US" sz="1200" dirty="0"/>
              <a:t>Tailor content to the age, gender, or interests of your target audience.</a:t>
            </a:r>
          </a:p>
          <a:p>
            <a:pPr lvl="1"/>
            <a:r>
              <a:rPr lang="en-US" sz="1200" b="1" dirty="0"/>
              <a:t>Professional Attributes: </a:t>
            </a:r>
            <a:r>
              <a:rPr lang="en-US" sz="1200" dirty="0"/>
              <a:t>Use LinkedIn’s targeting options to reach industry professionals for technical or professional events.</a:t>
            </a:r>
          </a:p>
          <a:p>
            <a:r>
              <a:rPr lang="en-US" sz="1600" dirty="0"/>
              <a:t>Incorporate location tags and stickers in Instagram Stories and posts to boost visibility for local audiences.</a:t>
            </a:r>
          </a:p>
          <a:p>
            <a:r>
              <a:rPr lang="en-US" sz="1600" dirty="0"/>
              <a:t>Experiment with organic post formats that resonate with specific groups:</a:t>
            </a:r>
          </a:p>
          <a:p>
            <a:pPr lvl="1"/>
            <a:r>
              <a:rPr lang="en-US" sz="1200" b="1" dirty="0"/>
              <a:t>Event teasers: </a:t>
            </a:r>
            <a:r>
              <a:rPr lang="en-US" sz="1200" dirty="0"/>
              <a:t>Highlight speakers or workshops that appeal to your audience.</a:t>
            </a:r>
          </a:p>
          <a:p>
            <a:pPr lvl="1"/>
            <a:r>
              <a:rPr lang="en-US" sz="1200" b="1" dirty="0"/>
              <a:t>Community spotlights: </a:t>
            </a:r>
            <a:r>
              <a:rPr lang="en-US" sz="1200" dirty="0"/>
              <a:t>Share success stories or testimonials to attract similar participants.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102EF-5D9D-C100-A83B-85EAFE7FC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9099" y="1295489"/>
            <a:ext cx="4797047" cy="616117"/>
          </a:xfrm>
        </p:spPr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78549-495D-2899-E59E-3AC298DE3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497" y="1993543"/>
            <a:ext cx="4797047" cy="3728161"/>
          </a:xfrm>
        </p:spPr>
        <p:txBody>
          <a:bodyPr/>
          <a:lstStyle/>
          <a:p>
            <a:r>
              <a:rPr lang="en-US" sz="1800" dirty="0"/>
              <a:t>On Facebook and LinkedIn, use built-in targeting features for organic posts to reach specific demographics.</a:t>
            </a:r>
          </a:p>
          <a:p>
            <a:r>
              <a:rPr lang="en-US" sz="1800" dirty="0"/>
              <a:t>Utilize Instagram’s </a:t>
            </a:r>
            <a:r>
              <a:rPr lang="en-US" sz="1800" b="1" dirty="0"/>
              <a:t>location tagging </a:t>
            </a:r>
            <a:r>
              <a:rPr lang="en-US" sz="1800" dirty="0"/>
              <a:t>and </a:t>
            </a:r>
            <a:r>
              <a:rPr lang="en-US" sz="1800" b="1" dirty="0"/>
              <a:t>stories with location stickers </a:t>
            </a:r>
            <a:r>
              <a:rPr lang="en-US" sz="1800" dirty="0"/>
              <a:t>to increase local discoverability.</a:t>
            </a:r>
          </a:p>
          <a:p>
            <a:r>
              <a:rPr lang="en-US" sz="1800" dirty="0"/>
              <a:t>Monitor engagement metrics in platform analytics to refine future targeting strategies.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EEB8F-8DFA-33C7-8C44-4183C6FC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01F18-90F0-4CF2-AEE9-172967CA40F7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0957D-C945-3907-F33D-90148A61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4B428-E32C-4223-9B2A-6F9533E771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B545D3-05EE-703F-49B5-AFC4134E70A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Use Organic Post Targeting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3E015D-1EA1-75D0-9E08-1EA637E5F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193" y="4806950"/>
            <a:ext cx="2381250" cy="1914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5EBC28-A196-2CB9-457E-B077379BE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555" y="4604427"/>
            <a:ext cx="2143125" cy="2143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17EEA9-A415-A9BB-0031-612B05075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649" y="4630505"/>
            <a:ext cx="2340007" cy="209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251D59-52F9-38A6-B071-E267F574C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046" y="1296404"/>
            <a:ext cx="4797047" cy="616117"/>
          </a:xfrm>
        </p:spPr>
        <p:txBody>
          <a:bodyPr>
            <a:noAutofit/>
          </a:bodyPr>
          <a:lstStyle/>
          <a:p>
            <a:r>
              <a:rPr lang="en-US" sz="2500" dirty="0">
                <a:latin typeface="Arial"/>
                <a:cs typeface="Arial"/>
              </a:rPr>
              <a:t>TIPS</a:t>
            </a:r>
            <a:endParaRPr lang="en-US" sz="25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214BC7-EC47-1303-1EA1-E53D7CFBB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380" y="1968778"/>
            <a:ext cx="4797048" cy="3745005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Plan and schedule content in advance to ensure consistent and timely event promotion.</a:t>
            </a:r>
          </a:p>
          <a:p>
            <a:pPr lvl="1"/>
            <a:r>
              <a:rPr lang="en-US" sz="1400" b="1" dirty="0"/>
              <a:t>Pre-event</a:t>
            </a:r>
            <a:r>
              <a:rPr lang="en-US" sz="1400" dirty="0"/>
              <a:t>: Create awareness with countdowns, speaker spotlights, and registration reminders.</a:t>
            </a:r>
          </a:p>
          <a:p>
            <a:pPr lvl="1"/>
            <a:r>
              <a:rPr lang="en-US" sz="1400" b="1" dirty="0"/>
              <a:t>During the event: </a:t>
            </a:r>
            <a:r>
              <a:rPr lang="en-US" sz="1400" dirty="0"/>
              <a:t>Share live updates, attendee highlights, and behind-the-scenes content.</a:t>
            </a:r>
          </a:p>
          <a:p>
            <a:pPr lvl="1"/>
            <a:r>
              <a:rPr lang="en-US" sz="1400" b="1" dirty="0"/>
              <a:t>Post-event: </a:t>
            </a:r>
            <a:r>
              <a:rPr lang="en-US" sz="1400" dirty="0"/>
              <a:t>Post recaps, testimonials, and thank-you messages to maintain engagement.</a:t>
            </a:r>
          </a:p>
          <a:p>
            <a:r>
              <a:rPr lang="en-US" sz="1800" dirty="0"/>
              <a:t>Batch-create content to save time and ensure visual and messaging consistency across platforms.</a:t>
            </a:r>
          </a:p>
          <a:p>
            <a:r>
              <a:rPr lang="en-US" sz="1800" dirty="0"/>
              <a:t>Use a content calendar to map out posts leading up to, during, and after the event.</a:t>
            </a:r>
          </a:p>
          <a:p>
            <a:r>
              <a:rPr lang="en-US" sz="1800" dirty="0"/>
              <a:t>Schedule posts at optimal times based on platform analytics to maximize reach and engagement.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102EF-5D9D-C100-A83B-85EAFE7FC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03134" y="1296404"/>
            <a:ext cx="4797047" cy="616117"/>
          </a:xfrm>
        </p:spPr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78549-495D-2899-E59E-3AC298DE3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03134" y="1968778"/>
            <a:ext cx="4797047" cy="3728161"/>
          </a:xfrm>
        </p:spPr>
        <p:txBody>
          <a:bodyPr/>
          <a:lstStyle/>
          <a:p>
            <a:r>
              <a:rPr lang="en-US" sz="1800" dirty="0"/>
              <a:t>Use scheduling platforms like Meta Business Suite, Hootsuite, or Buffer to automate posts.</a:t>
            </a:r>
          </a:p>
          <a:p>
            <a:r>
              <a:rPr lang="en-US" sz="1800" dirty="0"/>
              <a:t>Utilize native scheduling tools on Facebook, Instagram, and LinkedIn for ease of use.</a:t>
            </a:r>
          </a:p>
          <a:p>
            <a:r>
              <a:rPr lang="en-US" sz="1800" dirty="0"/>
              <a:t>Track your post-performance metrics to adjust your strategy for future events.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EEB8F-8DFA-33C7-8C44-4183C6FC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01F18-90F0-4CF2-AEE9-172967CA40F7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0957D-C945-3907-F33D-90148A61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4B428-E32C-4223-9B2A-6F9533E771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B545D3-05EE-703F-49B5-AFC4134E70A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Streamline Event Promotion with Post Scheduling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D50F40-F34E-5A61-3E65-1A5CD2C70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216" y="4312987"/>
            <a:ext cx="2043363" cy="2043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CE01F8-C3B9-8BF4-D649-1231313A7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057" y="4458367"/>
            <a:ext cx="2609850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28D347-2E93-5D49-85B8-799B2AF1F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711" y="5001503"/>
            <a:ext cx="2152558" cy="120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4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251D59-52F9-38A6-B071-E267F574C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15742"/>
            <a:ext cx="4797047" cy="616117"/>
          </a:xfrm>
        </p:spPr>
        <p:txBody>
          <a:bodyPr>
            <a:noAutofit/>
          </a:bodyPr>
          <a:lstStyle/>
          <a:p>
            <a:r>
              <a:rPr lang="en-US" sz="2500" dirty="0">
                <a:latin typeface="Arial"/>
                <a:cs typeface="Arial"/>
              </a:rPr>
              <a:t>TIPS</a:t>
            </a:r>
            <a:endParaRPr lang="en-US" sz="25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214BC7-EC47-1303-1EA1-E53D7CFBB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23414"/>
            <a:ext cx="4797048" cy="4148785"/>
          </a:xfrm>
        </p:spPr>
        <p:txBody>
          <a:bodyPr>
            <a:normAutofit/>
          </a:bodyPr>
          <a:lstStyle/>
          <a:p>
            <a:r>
              <a:rPr lang="en-US" sz="1800" dirty="0"/>
              <a:t>Use Facebook Live or Instagram Live to engage your audience with real-time content during key moments:</a:t>
            </a:r>
          </a:p>
          <a:p>
            <a:pPr lvl="1"/>
            <a:r>
              <a:rPr lang="en-US" sz="1400" dirty="0"/>
              <a:t>Pre-event: Host live Q&amp;A sessions with speakers or organizers to build anticipation.</a:t>
            </a:r>
          </a:p>
          <a:p>
            <a:pPr lvl="1"/>
            <a:r>
              <a:rPr lang="en-US" sz="1400" dirty="0"/>
              <a:t>During the event: Stream sessions, keynote speeches, or on-the-ground highlights for those who can’t attend in person.</a:t>
            </a:r>
          </a:p>
          <a:p>
            <a:pPr lvl="1"/>
            <a:r>
              <a:rPr lang="en-US" sz="1400" dirty="0"/>
              <a:t>Post-event: Share behind-the-scenes moments, thank attendees, or announce future events.</a:t>
            </a:r>
          </a:p>
          <a:p>
            <a:r>
              <a:rPr lang="en-US" sz="1800" dirty="0"/>
              <a:t>Encourage live interaction by inviting viewers to comment, ask questions, or participate in live polls during the stream.</a:t>
            </a:r>
          </a:p>
          <a:p>
            <a:r>
              <a:rPr lang="en-US" sz="1800" dirty="0"/>
              <a:t>Promote your live sessions in advance with countdowns and reminders to maximize attendance.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102EF-5D9D-C100-A83B-85EAFE7FC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09385" y="1315742"/>
            <a:ext cx="4797047" cy="616117"/>
          </a:xfrm>
        </p:spPr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78549-495D-2899-E59E-3AC298DE3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09385" y="2023414"/>
            <a:ext cx="4797047" cy="3728161"/>
          </a:xfrm>
        </p:spPr>
        <p:txBody>
          <a:bodyPr/>
          <a:lstStyle/>
          <a:p>
            <a:r>
              <a:rPr lang="en-US" sz="1800" dirty="0"/>
              <a:t>Use </a:t>
            </a:r>
            <a:r>
              <a:rPr lang="en-US" sz="1800" b="1" dirty="0"/>
              <a:t>Facebook Live </a:t>
            </a:r>
            <a:r>
              <a:rPr lang="en-US" sz="1800" dirty="0"/>
              <a:t>and </a:t>
            </a:r>
            <a:r>
              <a:rPr lang="en-US" sz="1800" b="1" dirty="0"/>
              <a:t>Instagram Live </a:t>
            </a:r>
            <a:r>
              <a:rPr lang="en-US" sz="1800" dirty="0"/>
              <a:t>for simple, built-in streaming options.</a:t>
            </a:r>
          </a:p>
          <a:p>
            <a:r>
              <a:rPr lang="en-US" sz="1800" dirty="0"/>
              <a:t>Save and repurpose live sessions as video content for later sharing or promotional use.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EEB8F-8DFA-33C7-8C44-4183C6FC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01F18-90F0-4CF2-AEE9-172967CA40F7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0957D-C945-3907-F33D-90148A61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4B428-E32C-4223-9B2A-6F9533E771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B545D3-05EE-703F-49B5-AFC4134E70A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62050" y="387926"/>
            <a:ext cx="9867899" cy="415637"/>
          </a:xfrm>
        </p:spPr>
        <p:txBody>
          <a:bodyPr/>
          <a:lstStyle/>
          <a:p>
            <a:r>
              <a:rPr lang="en-US" dirty="0"/>
              <a:t>Use Live Features to Build Hype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718CA8-3A8E-7709-122B-C37B8D7C4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727" y="3648456"/>
            <a:ext cx="2751465" cy="2751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4C9F66-3143-C219-DF63-A9FCBE041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289" y="3648456"/>
            <a:ext cx="1684414" cy="27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4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251D59-52F9-38A6-B071-E267F574C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815" y="1313040"/>
            <a:ext cx="4797047" cy="616117"/>
          </a:xfrm>
        </p:spPr>
        <p:txBody>
          <a:bodyPr>
            <a:noAutofit/>
          </a:bodyPr>
          <a:lstStyle/>
          <a:p>
            <a:r>
              <a:rPr lang="en-US" sz="2500" dirty="0">
                <a:latin typeface="Arial"/>
                <a:cs typeface="Arial"/>
              </a:rPr>
              <a:t>TIPS</a:t>
            </a:r>
            <a:endParaRPr lang="en-US" sz="25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214BC7-EC47-1303-1EA1-E53D7CFBB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8043" y="2050846"/>
            <a:ext cx="4797048" cy="4305504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Develop unique and consistent hashtags for all section events to unify posts and improve discoverability:</a:t>
            </a:r>
          </a:p>
          <a:p>
            <a:pPr lvl="1"/>
            <a:r>
              <a:rPr lang="en-US" sz="1400" dirty="0"/>
              <a:t>Example: Use regional hashtags like #AWSMidwest2025 or event-specific ones like #AWSWeldingWorkshop.</a:t>
            </a:r>
          </a:p>
          <a:p>
            <a:r>
              <a:rPr lang="en-US" sz="1800" dirty="0"/>
              <a:t>Combine branded hashtags with trending or relevant industry hashtags to expand reach (e.g., #WeldingCommunity, #MetalFabrication).</a:t>
            </a:r>
          </a:p>
          <a:p>
            <a:r>
              <a:rPr lang="en-US" sz="1800" dirty="0"/>
              <a:t>Encourage attendees, partners, and sponsors to use the event hashtag in their posts for organic promotion.</a:t>
            </a:r>
          </a:p>
          <a:p>
            <a:r>
              <a:rPr lang="en-US" sz="1800" dirty="0"/>
              <a:t>Monitor your event hashtag to engage with attendee content by liking, commenting, or sharing posts.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102EF-5D9D-C100-A83B-85EAFE7FC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313040"/>
            <a:ext cx="4797047" cy="616117"/>
          </a:xfrm>
        </p:spPr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78549-495D-2899-E59E-3AC298DE3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057176"/>
            <a:ext cx="4797047" cy="3728161"/>
          </a:xfrm>
        </p:spPr>
        <p:txBody>
          <a:bodyPr/>
          <a:lstStyle/>
          <a:p>
            <a:r>
              <a:rPr lang="en-US" sz="1800" dirty="0"/>
              <a:t>Include your hashtags at the end of captions for posts, Reels, and Stories.</a:t>
            </a:r>
          </a:p>
          <a:p>
            <a:r>
              <a:rPr lang="en-US" sz="1800" dirty="0"/>
              <a:t>Use tools like </a:t>
            </a:r>
            <a:r>
              <a:rPr lang="en-US" sz="1800" dirty="0" err="1"/>
              <a:t>Hashtagify</a:t>
            </a:r>
            <a:r>
              <a:rPr lang="en-US" sz="1800" dirty="0"/>
              <a:t> or </a:t>
            </a:r>
            <a:r>
              <a:rPr lang="en-US" sz="1800" dirty="0" err="1"/>
              <a:t>RiteTag</a:t>
            </a:r>
            <a:r>
              <a:rPr lang="en-US" sz="1800" dirty="0"/>
              <a:t> to find trending hashtags related to your event topic.</a:t>
            </a:r>
          </a:p>
          <a:p>
            <a:r>
              <a:rPr lang="en-US" sz="1800" dirty="0"/>
              <a:t>Create a hashtag strategy template to ensure consistent usage across all platforms and events.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EEB8F-8DFA-33C7-8C44-4183C6FC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01F18-90F0-4CF2-AEE9-172967CA40F7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0957D-C945-3907-F33D-90148A61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4B428-E32C-4223-9B2A-6F9533E771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B545D3-05EE-703F-49B5-AFC4134E70A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Create Event Hashtags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18499F-3823-A383-C02E-567DAB827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528" y="447904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4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EEB8F-8DFA-33C7-8C44-4183C6FC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01F18-90F0-4CF2-AEE9-172967CA40F7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0957D-C945-3907-F33D-90148A61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4B428-E32C-4223-9B2A-6F9533E771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E6AF2-5AEF-3962-4196-1ABB4B5A1D7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61467" y="1456486"/>
            <a:ext cx="9867900" cy="489986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How often should we post on social media to promote an event?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Aim to post </a:t>
            </a:r>
            <a:r>
              <a:rPr lang="en-US" b="1" dirty="0"/>
              <a:t>2-3 times a week </a:t>
            </a:r>
            <a:r>
              <a:rPr lang="en-US" dirty="0"/>
              <a:t>in the month leading up to the event. Mix up content types, including countdowns, speaker spotlights, testimonials, and behind-the-scenes content.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What’s the best platform to promote our section events?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It depends on your target audience: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b="1" dirty="0"/>
              <a:t>Instagram: </a:t>
            </a:r>
            <a:r>
              <a:rPr lang="en-US" dirty="0"/>
              <a:t>Great for reaching younger audiences with engaging visuals like Reels and Stories.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b="1" dirty="0"/>
              <a:t>Facebook: </a:t>
            </a:r>
            <a:r>
              <a:rPr lang="en-US" dirty="0"/>
              <a:t>Effective for local community engagement and older demographics.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b="1" dirty="0"/>
              <a:t>LinkedIn: </a:t>
            </a:r>
            <a:r>
              <a:rPr lang="en-US" dirty="0"/>
              <a:t>Ideal for professional development events and reaching industry professionals.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What are some good tools to design our social media graphics?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1" dirty="0"/>
              <a:t>Canva</a:t>
            </a:r>
            <a:r>
              <a:rPr lang="en-US" dirty="0"/>
              <a:t>: A user-friendly tool with pre-made templates that align with AWS branding.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1" dirty="0"/>
              <a:t>Adobe Express: </a:t>
            </a:r>
            <a:r>
              <a:rPr lang="en-US" dirty="0"/>
              <a:t>For creating polished visuals with advanced customization options.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Refer to the AWS brand guidelines for design guidelines.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How should we follow up after an event?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Post event recaps, share testimonials, or highlight key takeaways.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Use post-event engagement as a lead-up for the next event by maintaining audience interest.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How can we measure the success of our social media efforts?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Monitor engagement metrics such as likes, shares, comments, and follower growth.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CB5ABF-EEC7-7EDF-2D82-B78600A9766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414008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71048e-6956-4766-b23a-295b4c2add96">
      <Terms xmlns="http://schemas.microsoft.com/office/infopath/2007/PartnerControls"/>
    </lcf76f155ced4ddcb4097134ff3c332f>
    <TaxCatchAll xmlns="ae5543ee-b6b5-4e15-a06d-5f53d07ee2c8" xsi:nil="true"/>
    <SharedWithUsers xmlns="ae5543ee-b6b5-4e15-a06d-5f53d07ee2c8">
      <UserInfo>
        <DisplayName>Darrill Gaschler</DisplayName>
        <AccountId>51</AccountId>
        <AccountType/>
      </UserInfo>
      <UserInfo>
        <DisplayName>Kristina Ugalde</DisplayName>
        <AccountId>19</AccountId>
        <AccountType/>
      </UserInfo>
      <UserInfo>
        <DisplayName>Denny Smith</DisplayName>
        <AccountId>49</AccountId>
        <AccountType/>
      </UserInfo>
      <UserInfo>
        <DisplayName>Richard Arn</DisplayName>
        <AccountId>323</AccountId>
        <AccountType/>
      </UserInfo>
      <UserInfo>
        <DisplayName>Cassy Scheffer</DisplayName>
        <AccountId>57</AccountId>
        <AccountType/>
      </UserInfo>
      <UserInfo>
        <DisplayName>Robert W. Roth</DisplayName>
        <AccountId>260</AccountId>
        <AccountType/>
      </UserInfo>
      <UserInfo>
        <DisplayName>Peter Portela</DisplayName>
        <AccountId>72</AccountId>
        <AccountType/>
      </UserInfo>
      <UserInfo>
        <DisplayName>Steven Rieger</DisplayName>
        <AccountId>75</AccountId>
        <AccountType/>
      </UserInfo>
      <UserInfo>
        <DisplayName>Monica Pfarr</DisplayName>
        <AccountId>90</AccountId>
        <AccountType/>
      </UserInfo>
      <UserInfo>
        <DisplayName>Kristin Campbell</DisplayName>
        <AccountId>47</AccountId>
        <AccountType/>
      </UserInfo>
      <UserInfo>
        <DisplayName>Cassie Burrell</DisplayName>
        <AccountId>10</AccountId>
        <AccountType/>
      </UserInfo>
      <UserInfo>
        <DisplayName>Matthew Rubin</DisplayName>
        <AccountId>55</AccountId>
        <AccountType/>
      </UserInfo>
      <UserInfo>
        <DisplayName>Annette Alonso</DisplayName>
        <AccountId>89</AccountId>
        <AccountType/>
      </UserInfo>
      <UserInfo>
        <DisplayName>Margaret Jamborsky</DisplayName>
        <AccountId>76</AccountId>
        <AccountType/>
      </UserInfo>
      <UserInfo>
        <DisplayName>Claudia Keppinger</DisplayName>
        <AccountId>14</AccountId>
        <AccountType/>
      </UserInfo>
      <UserInfo>
        <DisplayName>Adriana Gomez</DisplayName>
        <AccountId>284</AccountId>
        <AccountType/>
      </UserInfo>
      <UserInfo>
        <DisplayName>John Douglass</DisplayName>
        <AccountId>45</AccountId>
        <AccountType/>
      </UserInfo>
      <UserInfo>
        <DisplayName>Gesana Villegas</DisplayName>
        <AccountId>91</AccountId>
        <AccountType/>
      </UserInfo>
      <UserInfo>
        <DisplayName>Tatiana Milan</DisplayName>
        <AccountId>40</AccountId>
        <AccountType/>
      </UserInfo>
      <UserInfo>
        <DisplayName>Chad Bricker</DisplayName>
        <AccountId>34</AccountId>
        <AccountType/>
      </UserInfo>
      <UserInfo>
        <DisplayName>Alicia Garcia</DisplayName>
        <AccountId>35</AccountId>
        <AccountType/>
      </UserInfo>
      <UserInfo>
        <DisplayName>Carlos Guzman</DisplayName>
        <AccountId>156</AccountId>
        <AccountType/>
      </UserInfo>
      <UserInfo>
        <DisplayName>Ashley Albertson</DisplayName>
        <AccountId>301</AccountId>
        <AccountType/>
      </UserInfo>
      <UserInfo>
        <DisplayName>John Perry</DisplayName>
        <AccountId>20</AccountId>
        <AccountType/>
      </UserInfo>
      <UserInfo>
        <DisplayName>Jessenia Martinez</DisplayName>
        <AccountId>21</AccountId>
        <AccountType/>
      </UserInfo>
      <UserInfo>
        <DisplayName>Jennifer Molin</DisplayName>
        <AccountId>105</AccountId>
        <AccountType/>
      </UserInfo>
      <UserInfo>
        <DisplayName>Yojaidy Acosta</DisplayName>
        <AccountId>121</AccountId>
        <AccountType/>
      </UserInfo>
      <UserInfo>
        <DisplayName>Janett Linares</DisplayName>
        <AccountId>74</AccountId>
        <AccountType/>
      </UserInfo>
      <UserInfo>
        <DisplayName>Tiffany Herrera</DisplayName>
        <AccountId>275</AccountId>
        <AccountType/>
      </UserInfo>
      <UserInfo>
        <DisplayName>Vivian Perez</DisplayName>
        <AccountId>138</AccountId>
        <AccountType/>
      </UserInfo>
      <UserInfo>
        <DisplayName>Efram Abrams</DisplayName>
        <AccountId>69</AccountId>
        <AccountType/>
      </UserInfo>
      <UserInfo>
        <DisplayName>Yanling Zhang</DisplayName>
        <AccountId>96</AccountId>
        <AccountType/>
      </UserInfo>
      <UserInfo>
        <DisplayName>Nichole Bradley</DisplayName>
        <AccountId>158</AccountId>
        <AccountType/>
      </UserInfo>
      <UserInfo>
        <DisplayName>Brenda Boddiger</DisplayName>
        <AccountId>206</AccountId>
        <AccountType/>
      </UserInfo>
      <UserInfo>
        <DisplayName>Orlando Yudice</DisplayName>
        <AccountId>178</AccountId>
        <AccountType/>
      </UserInfo>
      <UserInfo>
        <DisplayName>Rolando Rodriguez</DisplayName>
        <AccountId>98</AccountId>
        <AccountType/>
      </UserInfo>
      <UserInfo>
        <DisplayName>Nathan Carter</DisplayName>
        <AccountId>78</AccountId>
        <AccountType/>
      </UserInfo>
      <UserInfo>
        <DisplayName>Steve Snyder</DisplayName>
        <AccountId>369</AccountId>
        <AccountType/>
      </UserInfo>
      <UserInfo>
        <DisplayName>John Espinoza</DisplayName>
        <AccountId>378</AccountId>
        <AccountType/>
      </UserInfo>
      <UserInfo>
        <DisplayName>Martica Ventura</DisplayName>
        <AccountId>159</AccountId>
        <AccountType/>
      </UserInfo>
      <UserInfo>
        <DisplayName>Jonathan Joseph</DisplayName>
        <AccountId>67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10887617152B46A0DD15757710F394" ma:contentTypeVersion="19" ma:contentTypeDescription="Create a new document." ma:contentTypeScope="" ma:versionID="a8933253cd08bda7d92c94cfbf3832f9">
  <xsd:schema xmlns:xsd="http://www.w3.org/2001/XMLSchema" xmlns:xs="http://www.w3.org/2001/XMLSchema" xmlns:p="http://schemas.microsoft.com/office/2006/metadata/properties" xmlns:ns2="ff71048e-6956-4766-b23a-295b4c2add96" xmlns:ns3="ae5543ee-b6b5-4e15-a06d-5f53d07ee2c8" targetNamespace="http://schemas.microsoft.com/office/2006/metadata/properties" ma:root="true" ma:fieldsID="6ac7c54eb78566c61b61d1864a0ebca1" ns2:_="" ns3:_="">
    <xsd:import namespace="ff71048e-6956-4766-b23a-295b4c2add96"/>
    <xsd:import namespace="ae5543ee-b6b5-4e15-a06d-5f53d07ee2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TaxCatchAll" minOccurs="0"/>
                <xsd:element ref="ns2:MediaServiceOCR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71048e-6956-4766-b23a-295b4c2add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93a0e79-614b-420e-bd89-52fc35bfd2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543ee-b6b5-4e15-a06d-5f53d07ee2c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b666d83-c67c-475c-884d-a5e09a455eb4}" ma:internalName="TaxCatchAll" ma:showField="CatchAllData" ma:web="ae5543ee-b6b5-4e15-a06d-5f53d07ee2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AC9CC-4B58-43E9-A4DC-19FCCF8FA3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F1714C-290B-49FE-AA70-1E6F4433D257}">
  <ds:schemaRefs>
    <ds:schemaRef ds:uri="ae5543ee-b6b5-4e15-a06d-5f53d07ee2c8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ff71048e-6956-4766-b23a-295b4c2add96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22B7725-7E05-4EAA-8C53-1E070DEDFDB4}">
  <ds:schemaRefs>
    <ds:schemaRef ds:uri="ae5543ee-b6b5-4e15-a06d-5f53d07ee2c8"/>
    <ds:schemaRef ds:uri="ff71048e-6956-4766-b23a-295b4c2add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AWS_PPT_TEMP_2024_WIDESCREEN</Template>
  <TotalTime>256</TotalTime>
  <Words>1341</Words>
  <Application>Microsoft Office PowerPoint</Application>
  <PresentationFormat>Widescreen</PresentationFormat>
  <Paragraphs>126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Nicole Soules</dc:creator>
  <cp:lastModifiedBy>Melissa Ruiz</cp:lastModifiedBy>
  <cp:revision>3</cp:revision>
  <dcterms:created xsi:type="dcterms:W3CDTF">2024-09-24T15:33:30Z</dcterms:created>
  <dcterms:modified xsi:type="dcterms:W3CDTF">2025-08-06T15:52:23Z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0x010100D710887617152B46A0DD15757710F394</vt:lpwstr>
  </property>
  <property fmtid="{D5CDD505-2E9C-101B-9397-08002B2CF9AE}" pid="3" name="MediaServiceImageTags">
    <vt:lpwstr/>
  </property>
</Properties>
</file>