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43" r:id="rId5"/>
    <p:sldId id="1003" r:id="rId6"/>
    <p:sldId id="1016" r:id="rId7"/>
    <p:sldId id="1018" r:id="rId8"/>
    <p:sldId id="1019" r:id="rId9"/>
    <p:sldId id="1020" r:id="rId10"/>
    <p:sldId id="1021" r:id="rId11"/>
    <p:sldId id="1022" r:id="rId12"/>
    <p:sldId id="1023" r:id="rId13"/>
    <p:sldId id="1027" r:id="rId14"/>
    <p:sldId id="1025" r:id="rId15"/>
    <p:sldId id="1026" r:id="rId16"/>
    <p:sldId id="346" r:id="rId17"/>
  </p:sldIdLst>
  <p:sldSz cx="12192000" cy="6858000"/>
  <p:notesSz cx="6858000" cy="2257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sh Claussen" initials="TC" lastIdx="1" clrIdx="0">
    <p:extLst>
      <p:ext uri="{19B8F6BF-5375-455C-9EA6-DF929625EA0E}">
        <p15:presenceInfo xmlns:p15="http://schemas.microsoft.com/office/powerpoint/2012/main" userId="S::tclaussen@aws.org::f99dc623-93d8-49d0-858c-d6b9e74578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0E90F-0941-463A-98D4-A93BC4E4B13B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DD863-A297-4C34-BF1E-21FFE3D92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4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DD863-A297-4C34-BF1E-21FFE3D927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5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XQ4DWVoLKdW-AsQcLOC6Ug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www.facebook.com/AmericanWeldingSociety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americanweldingsociety/" TargetMode="External"/><Relationship Id="rId5" Type="http://schemas.openxmlformats.org/officeDocument/2006/relationships/hyperlink" Target="https://www.linkedin.com/company/american-welding-society" TargetMode="External"/><Relationship Id="rId4" Type="http://schemas.openxmlformats.org/officeDocument/2006/relationships/hyperlink" Target="https://twitter.com/AWSHQ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003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ubtitle 2">
            <a:extLst>
              <a:ext uri="{FF2B5EF4-FFF2-40B4-BE49-F238E27FC236}">
                <a16:creationId xmlns:a16="http://schemas.microsoft.com/office/drawing/2014/main" id="{7E98041E-7D39-274C-8AD9-113E97BF0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4873" y="5312566"/>
            <a:ext cx="8188036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81829636-752C-9245-9565-2B5BC70D0DD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964873" y="4232562"/>
            <a:ext cx="8188036" cy="823912"/>
          </a:xfrm>
        </p:spPr>
        <p:txBody>
          <a:bodyPr anchor="b">
            <a:noAutofit/>
          </a:bodyPr>
          <a:lstStyle>
            <a:lvl1pPr marL="0" indent="0" algn="l">
              <a:buNone/>
              <a:defRPr sz="3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05A2A-EAE6-59B1-9688-25C2642AD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8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ECD06-6BBE-4EEC-B835-A112B3D69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928" y="1600200"/>
            <a:ext cx="574002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A1CCF-FEC0-4D7F-9C50-CEB6451FA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2051" y="2499427"/>
            <a:ext cx="3836986" cy="3679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D9D0A-8B7A-420C-BF65-56238BF26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96E1-A3E8-4B57-8EF7-5C5C370738A0}" type="datetime1">
              <a:rPr lang="en-US" smtClean="0"/>
              <a:t>7/24/2025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211B5-9271-4D02-AEBB-2D43E4AC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1BF3BE-8E4E-414A-9819-93DE2F4E0E8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162051" y="1600199"/>
            <a:ext cx="3836985" cy="6715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8597903-7D6D-7210-7355-453069F857C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EE51C-4CD3-B551-5D7C-48C71FEABDCF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8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95331A-1794-45E3-9157-814DA9145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62051" y="1600201"/>
            <a:ext cx="9867899" cy="36380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F9FFC-3112-4391-83ED-58039FD9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5001-35EB-4761-AC5D-956014252FD1}" type="datetime1">
              <a:rPr lang="en-US" smtClean="0"/>
              <a:t>7/24/2025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54AFB-5B3A-4F38-B406-7A989EAB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DD16DB5-23F5-FB40-9D93-57F020F2C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2051" y="5422392"/>
            <a:ext cx="9867899" cy="7498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A6645D8-3A93-C855-88F6-07BC477CEC1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9622B-9378-8649-DAF2-602168CBDCC8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3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4D1BE-18B6-4838-8150-14E6DABDB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97B2-3E72-4256-BB9D-79B63E6DF368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E3170-CA88-4B43-9A39-7F003F80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96991DC-E667-4E74-A2D2-A2A8FC279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38600" y="1600200"/>
            <a:ext cx="699135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ACE400C-603F-480D-B05B-614DE9307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2051" y="1600200"/>
            <a:ext cx="2585658" cy="4572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F84D06B-C8D8-4373-F4B0-0E0B31F7E82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03055-5A3A-705D-2E5A-09E9FA563E48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02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3AEC0-7441-4694-8FF5-E4A37B696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1600201"/>
            <a:ext cx="9867899" cy="4572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5AC4B-2BB9-443F-9BDF-0E94A187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BAA5-F3A8-429B-A351-CD103237874C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86ECE-3973-4FAB-930A-113E7B87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8FD6A6-1071-E046-A15F-16C07B99982A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8A4E73E-C38D-9E7A-EABB-E7BDACDCF2F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885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A3406A-4018-4769-B139-6616FDC12712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080E2-080D-4F76-BBB3-0EEABEAD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CB537-B4AC-4A37-BB3B-B1D21D0C7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FAC31-E952-4697-B30E-5BA8BFD5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2E42-1650-404E-9EDD-067D2F900930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7A3D3-10A2-4C31-A043-6EB5F6C3B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1C852C-B7D6-413F-BCDB-522F1A7B6C64}"/>
              </a:ext>
            </a:extLst>
          </p:cNvPr>
          <p:cNvGrpSpPr/>
          <p:nvPr userDrawn="1"/>
        </p:nvGrpSpPr>
        <p:grpSpPr>
          <a:xfrm>
            <a:off x="0" y="0"/>
            <a:ext cx="1744418" cy="1105794"/>
            <a:chOff x="0" y="0"/>
            <a:chExt cx="1744418" cy="1105794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AD34624-D9B1-40BC-8BC2-C93920F08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2315" t="56366"/>
            <a:stretch/>
          </p:blipFill>
          <p:spPr>
            <a:xfrm>
              <a:off x="0" y="0"/>
              <a:ext cx="1744418" cy="1105794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A64EC09-F716-443D-9354-AFF0C1A9A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6399" y="125240"/>
              <a:ext cx="536355" cy="52739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98710D-B5FD-4EDB-B4BB-6A70055E74C8}"/>
              </a:ext>
            </a:extLst>
          </p:cNvPr>
          <p:cNvGrpSpPr/>
          <p:nvPr userDrawn="1"/>
        </p:nvGrpSpPr>
        <p:grpSpPr>
          <a:xfrm>
            <a:off x="10937631" y="5609167"/>
            <a:ext cx="1254369" cy="1254369"/>
            <a:chOff x="10937631" y="5609167"/>
            <a:chExt cx="1254369" cy="1254369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7BA18008-E90F-4966-8FA0-6EC1DCA6B59D}"/>
                </a:ext>
              </a:extLst>
            </p:cNvPr>
            <p:cNvSpPr/>
            <p:nvPr/>
          </p:nvSpPr>
          <p:spPr>
            <a:xfrm rot="16200000">
              <a:off x="10937631" y="5609167"/>
              <a:ext cx="1254369" cy="125436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685FFD-7F7A-4616-8292-C6CD197E0731}"/>
                </a:ext>
              </a:extLst>
            </p:cNvPr>
            <p:cNvSpPr txBox="1"/>
            <p:nvPr/>
          </p:nvSpPr>
          <p:spPr>
            <a:xfrm>
              <a:off x="11379757" y="6407955"/>
              <a:ext cx="812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>
                  <a:solidFill>
                    <a:srgbClr val="003767"/>
                  </a:solidFill>
                  <a:latin typeface="Arial Narrow" panose="020B0606020202030204" pitchFamily="34" charset="0"/>
                </a:rPr>
                <a:t>aws.org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50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003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3685EBB-DFC4-8A4C-9167-098AE6E0F452}"/>
              </a:ext>
            </a:extLst>
          </p:cNvPr>
          <p:cNvSpPr txBox="1"/>
          <p:nvPr userDrawn="1"/>
        </p:nvSpPr>
        <p:spPr>
          <a:xfrm>
            <a:off x="6096000" y="3417376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34420D-F61D-422D-8CDE-4C78680F41EA}"/>
              </a:ext>
            </a:extLst>
          </p:cNvPr>
          <p:cNvSpPr/>
          <p:nvPr userDrawn="1"/>
        </p:nvSpPr>
        <p:spPr>
          <a:xfrm>
            <a:off x="9865088" y="6400412"/>
            <a:ext cx="250045" cy="262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6E15F5AC-CF18-4233-BFE6-D60A013CE255}"/>
              </a:ext>
            </a:extLst>
          </p:cNvPr>
          <p:cNvSpPr/>
          <p:nvPr userDrawn="1"/>
        </p:nvSpPr>
        <p:spPr>
          <a:xfrm>
            <a:off x="9904888" y="6440847"/>
            <a:ext cx="186884" cy="193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CA44F58-166F-4AEB-BC65-99B4B8556BAC}"/>
              </a:ext>
            </a:extLst>
          </p:cNvPr>
          <p:cNvSpPr/>
          <p:nvPr userDrawn="1"/>
        </p:nvSpPr>
        <p:spPr>
          <a:xfrm>
            <a:off x="11125200" y="6434485"/>
            <a:ext cx="186884" cy="193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386E6575-C965-4660-93F5-C522FFB0016D}"/>
              </a:ext>
            </a:extLst>
          </p:cNvPr>
          <p:cNvSpPr/>
          <p:nvPr userDrawn="1"/>
        </p:nvSpPr>
        <p:spPr>
          <a:xfrm>
            <a:off x="10211358" y="6437819"/>
            <a:ext cx="186884" cy="193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27682E40-F3D2-4669-902A-68D34506977D}"/>
              </a:ext>
            </a:extLst>
          </p:cNvPr>
          <p:cNvSpPr/>
          <p:nvPr userDrawn="1"/>
        </p:nvSpPr>
        <p:spPr>
          <a:xfrm>
            <a:off x="10820122" y="6434483"/>
            <a:ext cx="186884" cy="193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0A5B8A7-2F2D-4C32-A29B-0CE0BBE5888C}"/>
              </a:ext>
            </a:extLst>
          </p:cNvPr>
          <p:cNvSpPr/>
          <p:nvPr userDrawn="1"/>
        </p:nvSpPr>
        <p:spPr>
          <a:xfrm>
            <a:off x="10515044" y="6440846"/>
            <a:ext cx="186884" cy="193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5B50CA-88D1-1D87-0D4E-F0FFF42F287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7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7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4D907-E8FC-41C2-8611-D4ED2D0FE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1600199"/>
            <a:ext cx="9867900" cy="4579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DD2FA-018E-467F-A83E-C4B7A98F5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51AD-5A3F-41E7-9DDD-2A5B8A01C56C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41972-56CB-4C6E-8CBB-F7750C78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72B249F-74F6-0C14-30A5-C7925E9F5F1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F77A7-1A84-24B3-33AF-6A2D8200A79F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0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E63F7-48CD-459D-9F14-ECFECA678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2050" y="1600200"/>
            <a:ext cx="4797047" cy="457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90C6E-E534-4E2C-8C3C-3012572F6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2902" y="1600200"/>
            <a:ext cx="4797047" cy="457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1A4FE-2506-43A5-BB5D-EDB087EF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1F18-90F0-4CF2-AEE9-172967CA40F7}" type="datetime1">
              <a:rPr lang="en-US" smtClean="0"/>
              <a:t>7/24/2025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6AD0F-93E3-4492-83F0-E8F9AC8B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493D9D-AC36-F256-8678-6633AADF092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0E4C30-D48C-63DC-6D2E-E2188F244EE6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1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7A2B6-3891-49FE-BF29-C57F0BB0C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717" y="1600199"/>
            <a:ext cx="4797047" cy="6161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435FB-A920-4AC5-B41E-C9CF79432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51" y="2444038"/>
            <a:ext cx="4797048" cy="37450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62427E-EF3A-43E3-B251-D7A755605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2902" y="1600199"/>
            <a:ext cx="4797047" cy="6161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9810D-5B9F-4FEC-B0DE-822CDBAF6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2902" y="2444038"/>
            <a:ext cx="4797047" cy="3728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3029B-DD0C-448B-8A6F-2532412F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98D0-B9ED-40A7-A805-EC01BDB4CEE7}" type="datetime1">
              <a:rPr lang="en-US" smtClean="0"/>
              <a:t>7/24/2025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D5B1FB-4475-441A-92B6-E9076B33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56FBB9C-25E5-49AC-8299-C0F349BCFB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57998A-665C-8D79-F5AE-343D94A3C5BA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5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and Text in 2 Col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7A2B6-3891-49FE-BF29-C57F0BB0C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3" y="1600199"/>
            <a:ext cx="4779960" cy="6161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62427E-EF3A-43E3-B251-D7A755605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2902" y="1600199"/>
            <a:ext cx="4796710" cy="6161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3029B-DD0C-448B-8A6F-2532412F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98D0-B9ED-40A7-A805-EC01BDB4CEE7}" type="datetime1">
              <a:rPr lang="en-US" smtClean="0"/>
              <a:t>7/24/2025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D5B1FB-4475-441A-92B6-E9076B33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93B1FF-FC5C-D946-9C80-FE5F441F4C0D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162051" y="2444038"/>
            <a:ext cx="4779959" cy="37346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45D7827-2318-9B46-80A6-7D78A9918AF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49992" y="2454442"/>
            <a:ext cx="4779957" cy="37177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8F306E2-8251-3422-FEFB-971CFB9EFF0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B6FE5-93F7-AC56-009E-386EDDDC1CBC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7A2B6-3891-49FE-BF29-C57F0BB0C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2967" y="1600199"/>
            <a:ext cx="4782879" cy="6161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3029B-DD0C-448B-8A6F-2532412F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98D0-B9ED-40A7-A805-EC01BDB4CEE7}" type="datetime1">
              <a:rPr lang="en-US" smtClean="0"/>
              <a:t>7/24/2025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D5B1FB-4475-441A-92B6-E9076B33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C2804A8-55FD-5F43-879B-93973173BF7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162051" y="2444038"/>
            <a:ext cx="9867900" cy="37346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F516005-EAA5-73B6-FF50-7175A38421C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4EC516-F861-5F8A-C6FE-9053FB560E00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BE63CA-5D31-4FE2-BBF3-743B2495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97C8-544D-4285-B688-DC850CF7B360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E6F93-F472-4DBE-9C1F-10A48557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C209A01-E6AC-4853-97DC-0D68AD142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62050" y="1600200"/>
            <a:ext cx="4797047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38C3FB-3246-7F43-B19F-541902914EB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232902" y="4020143"/>
            <a:ext cx="4797047" cy="21520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C9D456C-474A-3640-BC61-F90825803593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232902" y="1600201"/>
            <a:ext cx="4797047" cy="2146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1CDB1BF-456D-75A6-DF38-7AA526774A3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6B367-2E0C-BF9B-4E82-6CCBFED23070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0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27A71E-8E09-4B63-BBC4-40D14D7A8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0306-B9DD-4875-8FD6-AF0DC0158A0B}" type="datetime1">
              <a:rPr lang="en-US" smtClean="0"/>
              <a:t>7/24/2025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96A67-6EEB-4693-B144-C790A010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28-E32C-4223-9B2A-6F9533E7716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6F35A74-D1E7-4A6B-BCF5-2756E496C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62050" y="1600200"/>
            <a:ext cx="9867899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DA729-FF4C-6DB2-4D91-F80CE500B9F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2051" y="387926"/>
            <a:ext cx="9867899" cy="415637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47B5B-A977-8C78-A824-4C3323788E12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7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F9AAA9-EAA1-2E17-1AC5-AAA5740B6C0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" y="3572"/>
            <a:ext cx="12179299" cy="685085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58548-704B-4F39-AAA2-DFEC81FC6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600199"/>
            <a:ext cx="100584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FF228-90FB-4C24-BB43-10C20E996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F8EBC3-4A42-440C-9EDE-46BDD87C45A5}" type="datetime1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2545-7FC2-4422-8420-3588989FF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94B428-E32C-4223-9B2A-6F9533E771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62FF6F9-721A-4BE6-AF6B-0F52AC74BDD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066800" y="256160"/>
            <a:ext cx="10058400" cy="796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00080F-873C-649B-55B0-024B8672EBF0}"/>
              </a:ext>
            </a:extLst>
          </p:cNvPr>
          <p:cNvSpPr txBox="1"/>
          <p:nvPr userDrawn="1"/>
        </p:nvSpPr>
        <p:spPr>
          <a:xfrm>
            <a:off x="4038600" y="640041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err="1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aws.org</a:t>
            </a:r>
            <a:endParaRPr lang="en-US" sz="1200" b="1" i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8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50" r:id="rId3"/>
    <p:sldLayoutId id="2147483652" r:id="rId4"/>
    <p:sldLayoutId id="2147483653" r:id="rId5"/>
    <p:sldLayoutId id="2147483662" r:id="rId6"/>
    <p:sldLayoutId id="2147483661" r:id="rId7"/>
    <p:sldLayoutId id="2147483654" r:id="rId8"/>
    <p:sldLayoutId id="2147483655" r:id="rId9"/>
    <p:sldLayoutId id="2147483656" r:id="rId10"/>
    <p:sldLayoutId id="2147483665" r:id="rId11"/>
    <p:sldLayoutId id="2147483659" r:id="rId12"/>
    <p:sldLayoutId id="2147483651" r:id="rId13"/>
    <p:sldLayoutId id="2147483667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.PingFang SC Regular"/>
        <a:buChar char="◆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.PingFang SC Regular"/>
        <a:buChar char="◆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.PingFang SC Regular"/>
        <a:buChar char="◆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.PingFang SC Regular"/>
        <a:buChar char="◆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.PingFang SC Regular"/>
        <a:buChar char="◆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 userDrawn="1">
          <p15:clr>
            <a:srgbClr val="F26B43"/>
          </p15:clr>
        </p15:guide>
        <p15:guide id="2" pos="672" userDrawn="1">
          <p15:clr>
            <a:srgbClr val="F26B43"/>
          </p15:clr>
        </p15:guide>
        <p15:guide id="3" pos="7008" userDrawn="1">
          <p15:clr>
            <a:srgbClr val="F26B43"/>
          </p15:clr>
        </p15:guide>
        <p15:guide id="4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9E3E1573-A585-6C57-E044-892E97BF91E0}"/>
              </a:ext>
            </a:extLst>
          </p:cNvPr>
          <p:cNvSpPr txBox="1">
            <a:spLocks/>
          </p:cNvSpPr>
          <p:nvPr/>
        </p:nvSpPr>
        <p:spPr>
          <a:xfrm>
            <a:off x="1471739" y="5196819"/>
            <a:ext cx="6688413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Promoting Your Section on Social Media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B298C2-E19D-2224-D137-DD4928A62A96}"/>
              </a:ext>
            </a:extLst>
          </p:cNvPr>
          <p:cNvSpPr txBox="1">
            <a:spLocks/>
          </p:cNvSpPr>
          <p:nvPr/>
        </p:nvSpPr>
        <p:spPr>
          <a:xfrm>
            <a:off x="1471739" y="4232562"/>
            <a:ext cx="6688413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LEADERSHIP SYMPOSIUM</a:t>
            </a:r>
          </a:p>
        </p:txBody>
      </p:sp>
    </p:spTree>
    <p:extLst>
      <p:ext uri="{BB962C8B-B14F-4D97-AF65-F5344CB8AC3E}">
        <p14:creationId xmlns:p14="http://schemas.microsoft.com/office/powerpoint/2010/main" val="390691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EC5FB-13E0-819D-D2E1-59616E730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DF7DD-31ED-230D-A2D8-2B57D120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01F18-90F0-4CF2-AEE9-172967CA40F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8EB05-5DC9-675D-7887-861F3CC3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4B428-E32C-4223-9B2A-6F9533E771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4005BB-E774-DD0F-96A8-C6335D396E7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Promoting Your Section on Social Media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0D4A40-CD02-9A86-FDD3-4108FD0C1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1570703"/>
            <a:ext cx="9867900" cy="4579938"/>
          </a:xfrm>
        </p:spPr>
        <p:txBody>
          <a:bodyPr/>
          <a:lstStyle/>
          <a:p>
            <a:pPr marL="0" indent="0">
              <a:buNone/>
            </a:pPr>
            <a:endParaRPr dirty="0"/>
          </a:p>
          <a:p>
            <a:r>
              <a:rPr dirty="0"/>
              <a:t>DO:</a:t>
            </a:r>
          </a:p>
          <a:p>
            <a:pPr lvl="1"/>
            <a:r>
              <a:rPr dirty="0"/>
              <a:t>✓ Tag partners, speakers, and venues</a:t>
            </a:r>
          </a:p>
          <a:p>
            <a:pPr lvl="1"/>
            <a:r>
              <a:rPr dirty="0"/>
              <a:t>✓ Ask questions </a:t>
            </a:r>
            <a:r>
              <a:rPr lang="en-US" dirty="0"/>
              <a:t>in caption </a:t>
            </a:r>
            <a:r>
              <a:rPr dirty="0"/>
              <a:t>to encourage comments</a:t>
            </a:r>
          </a:p>
          <a:p>
            <a:pPr lvl="1"/>
            <a:r>
              <a:rPr dirty="0"/>
              <a:t>✓ Include who/what/where/when</a:t>
            </a:r>
          </a:p>
          <a:p>
            <a:r>
              <a:rPr dirty="0"/>
              <a:t>DON’T:</a:t>
            </a:r>
          </a:p>
          <a:p>
            <a:pPr lvl="1"/>
            <a:r>
              <a:rPr dirty="0"/>
              <a:t>✗ Use copyrighted music or unapproved logos</a:t>
            </a:r>
          </a:p>
          <a:p>
            <a:pPr lvl="1"/>
            <a:r>
              <a:rPr dirty="0"/>
              <a:t>✗ Share personal or political content</a:t>
            </a:r>
          </a:p>
          <a:p>
            <a:pPr lvl="1"/>
            <a:r>
              <a:rPr dirty="0"/>
              <a:t>✗ Ignore complaints – </a:t>
            </a:r>
            <a:r>
              <a:rPr lang="en-US" dirty="0"/>
              <a:t>reply or forward concerns</a:t>
            </a:r>
            <a:r>
              <a:rPr dirty="0"/>
              <a:t> to social@aws.org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818991-9CFD-9135-9072-43C482A067AF}"/>
              </a:ext>
            </a:extLst>
          </p:cNvPr>
          <p:cNvSpPr txBox="1"/>
          <p:nvPr/>
        </p:nvSpPr>
        <p:spPr>
          <a:xfrm>
            <a:off x="1700981" y="1337187"/>
            <a:ext cx="7964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Social Media Do’s and Don’ts</a:t>
            </a:r>
          </a:p>
        </p:txBody>
      </p:sp>
      <p:pic>
        <p:nvPicPr>
          <p:cNvPr id="2050" name="Picture 2" descr="Vector Graphics &amp; Clip Art ...">
            <a:extLst>
              <a:ext uri="{FF2B5EF4-FFF2-40B4-BE49-F238E27FC236}">
                <a16:creationId xmlns:a16="http://schemas.microsoft.com/office/drawing/2014/main" id="{E098994C-D293-BC86-24E0-05C87601B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22" y="1337187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23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13078-0622-157B-A040-23FD4A4E5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F3098-059F-E153-FDAE-5089B779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01F18-90F0-4CF2-AEE9-172967CA40F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3A452-ADAF-857F-601E-2F13C449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4B428-E32C-4223-9B2A-6F9533E771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61459A-07B7-0C79-2439-AB5D773B07C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Promoting Your Section on Social Media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D099EFA-7ADC-29E1-84A8-11C3E6A26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199"/>
            <a:ext cx="10058400" cy="4572001"/>
          </a:xfrm>
        </p:spPr>
        <p:txBody>
          <a:bodyPr/>
          <a:lstStyle/>
          <a:p>
            <a:r>
              <a:rPr lang="en-US" b="1" dirty="0"/>
              <a:t> Need help?</a:t>
            </a:r>
          </a:p>
          <a:p>
            <a:pPr lvl="1"/>
            <a:r>
              <a:rPr lang="en-US" dirty="0"/>
              <a:t> We’re here to support you!</a:t>
            </a:r>
          </a:p>
          <a:p>
            <a:pPr lvl="1"/>
            <a:r>
              <a:rPr lang="en-US" dirty="0"/>
              <a:t> Email social@aws.org for help writing posts, getting account access, or using tools</a:t>
            </a:r>
          </a:p>
          <a:p>
            <a:pPr lvl="1"/>
            <a:r>
              <a:rPr lang="en-US" dirty="0"/>
              <a:t> Check the Best Practices Social Media Guide and Promotional Calendar, available in your Digital Toolkit, for content ideas and guidelines.</a:t>
            </a:r>
          </a:p>
          <a:p>
            <a:pPr marL="457200" lvl="1" indent="0">
              <a:buNone/>
            </a:pPr>
            <a:endParaRPr lang="en-US" dirty="0"/>
          </a:p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401EF-2382-3F04-2EB6-1AFF07474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470" y="3984134"/>
            <a:ext cx="4109060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77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3054D-DE1A-F283-B5D9-44189DDB3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378-CA37-2E9A-E9EA-63CB0BD02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01F18-90F0-4CF2-AEE9-172967CA40F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F68CA-A6F8-F455-BAE3-F95D0F83E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4B428-E32C-4223-9B2A-6F9533E771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209A61-60B4-CB4E-3DFC-39D01047FE7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Promoting Your Section on Social Media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06E43F9-F391-28D8-8C14-FE1233C2F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199"/>
            <a:ext cx="10058400" cy="4572001"/>
          </a:xfrm>
        </p:spPr>
        <p:txBody>
          <a:bodyPr/>
          <a:lstStyle/>
          <a:p>
            <a:r>
              <a:rPr lang="en-US" b="1" dirty="0"/>
              <a:t> Let’s Get Started</a:t>
            </a:r>
          </a:p>
          <a:p>
            <a:pPr lvl="1"/>
            <a:r>
              <a:rPr lang="en-US" dirty="0"/>
              <a:t> Start small: Share 1 post a week</a:t>
            </a:r>
          </a:p>
          <a:p>
            <a:pPr lvl="1"/>
            <a:r>
              <a:rPr lang="en-US" dirty="0"/>
              <a:t> Use photos from your events and tag AWS</a:t>
            </a:r>
          </a:p>
          <a:p>
            <a:pPr lvl="1"/>
            <a:r>
              <a:rPr lang="en-US" dirty="0"/>
              <a:t> You’re the voice of your welding community—help us grow it!</a:t>
            </a:r>
          </a:p>
          <a:p>
            <a:pPr marL="457200" lvl="1" indent="0">
              <a:buNone/>
            </a:pPr>
            <a:endParaRPr lang="en-US" dirty="0"/>
          </a:p>
          <a:p>
            <a:endParaRPr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F7593626-9797-F991-23B8-3D4556088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856" y="3523387"/>
            <a:ext cx="5238104" cy="319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4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E20C80-6AE7-9DCD-0804-F7637227096B}"/>
              </a:ext>
            </a:extLst>
          </p:cNvPr>
          <p:cNvSpPr txBox="1"/>
          <p:nvPr/>
        </p:nvSpPr>
        <p:spPr>
          <a:xfrm>
            <a:off x="567558" y="2932386"/>
            <a:ext cx="10872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Helvetica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2246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EEB8F-8DFA-33C7-8C44-4183C6FC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01F18-90F0-4CF2-AEE9-172967CA40F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0957D-C945-3907-F33D-90148A61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4B428-E32C-4223-9B2A-6F9533E771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251D59-52F9-38A6-B071-E267F574C3F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Promoting Your Section on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ADDDF-B00F-58A5-543E-18975825A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199"/>
            <a:ext cx="10058400" cy="4572001"/>
          </a:xfrm>
        </p:spPr>
        <p:txBody>
          <a:bodyPr/>
          <a:lstStyle/>
          <a:p>
            <a:r>
              <a:rPr lang="en-US" b="1" dirty="0"/>
              <a:t> Why Social Media Matters</a:t>
            </a:r>
          </a:p>
          <a:p>
            <a:pPr lvl="1"/>
            <a:r>
              <a:rPr lang="en-US" dirty="0"/>
              <a:t> Helps grow your local welding community</a:t>
            </a:r>
          </a:p>
          <a:p>
            <a:pPr lvl="1"/>
            <a:r>
              <a:rPr lang="en-US" dirty="0"/>
              <a:t> Reaches students, professionals, educators, and employers</a:t>
            </a:r>
          </a:p>
          <a:p>
            <a:pPr lvl="1"/>
            <a:r>
              <a:rPr lang="en-US" dirty="0"/>
              <a:t> Increases attendance at events and awareness of Section opportunities</a:t>
            </a:r>
          </a:p>
          <a:p>
            <a:pPr lvl="1"/>
            <a:r>
              <a:rPr lang="en-US" dirty="0"/>
              <a:t> Makes your Section more visible and active within AWS</a:t>
            </a:r>
          </a:p>
          <a:p>
            <a:pPr lvl="1"/>
            <a:endParaRPr lang="en-US" dirty="0"/>
          </a:p>
          <a:p>
            <a:endParaRPr dirty="0"/>
          </a:p>
        </p:txBody>
      </p:sp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00A65956-131F-90BA-2FCB-A04283AE6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104" y="4486275"/>
            <a:ext cx="1363663" cy="1363663"/>
          </a:xfrm>
          <a:prstGeom prst="rect">
            <a:avLst/>
          </a:prstGeom>
        </p:spPr>
      </p:pic>
      <p:pic>
        <p:nvPicPr>
          <p:cNvPr id="7" name="Picture 8" descr="Logo, icon&#10;&#10;Description automatically generated">
            <a:extLst>
              <a:ext uri="{FF2B5EF4-FFF2-40B4-BE49-F238E27FC236}">
                <a16:creationId xmlns:a16="http://schemas.microsoft.com/office/drawing/2014/main" id="{7465E364-C130-D094-21ED-073819FE1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473" y="4347879"/>
            <a:ext cx="1493059" cy="14930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335341A-80F0-355C-E212-204551335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661" y="4486275"/>
            <a:ext cx="1362075" cy="1363663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33346B95-98DE-840D-88CB-BA97CA2E7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511" y="4162425"/>
            <a:ext cx="20383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6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377B6-37D6-05C2-8AE0-812B9984A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4C5E3B-447B-F647-57B5-04E99CEEC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2050" y="1600200"/>
            <a:ext cx="6254750" cy="4576763"/>
          </a:xfrm>
        </p:spPr>
        <p:txBody>
          <a:bodyPr>
            <a:normAutofit/>
          </a:bodyPr>
          <a:lstStyle/>
          <a:p>
            <a:r>
              <a:rPr lang="en-US" b="1" dirty="0"/>
              <a:t> Getting Started</a:t>
            </a:r>
          </a:p>
          <a:p>
            <a:pPr lvl="1"/>
            <a:r>
              <a:rPr lang="en-US" dirty="0"/>
              <a:t>Check if your Section already has a Facebook or Instagram account</a:t>
            </a:r>
          </a:p>
          <a:p>
            <a:pPr lvl="1"/>
            <a:r>
              <a:rPr lang="en-US" dirty="0"/>
              <a:t>If you need help creating an account, contact social@aws.org </a:t>
            </a:r>
          </a:p>
          <a:p>
            <a:pPr lvl="1"/>
            <a:r>
              <a:rPr lang="en-US" dirty="0"/>
              <a:t>Use a simple name: @AWS[SectionName] (e.g., @AWS_Chicago or AWS_Chicago_Section)</a:t>
            </a:r>
          </a:p>
          <a:p>
            <a:pPr lvl="1"/>
            <a:r>
              <a:rPr lang="en-US" dirty="0"/>
              <a:t>Add a short bio and link to section website</a:t>
            </a:r>
          </a:p>
          <a:p>
            <a:pPr lvl="1"/>
            <a:r>
              <a:rPr lang="en-US" dirty="0"/>
              <a:t>Use Section logo as profile image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D926D68-AEE7-037A-BD39-D65606DFE6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8534" y="1600199"/>
            <a:ext cx="3541416" cy="45767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0A44F-7E27-4261-E9D3-AF378DF3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01F18-90F0-4CF2-AEE9-172967CA40F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A0A2E-0071-218F-D09B-6AEC6078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4B428-E32C-4223-9B2A-6F9533E771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16ABAB-8A2F-7ADF-0162-9B4C4C57009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Promoting Your Section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9780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191E5-0F15-8F54-D178-F6EA17BB7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1E9DC0-1602-45B4-E12E-C15F7488FB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 What to Post</a:t>
            </a:r>
          </a:p>
          <a:p>
            <a:pPr lvl="1"/>
            <a:r>
              <a:rPr lang="en-US" dirty="0"/>
              <a:t>Upcoming events (flyers, reminders, countdowns)</a:t>
            </a:r>
          </a:p>
          <a:p>
            <a:pPr lvl="1"/>
            <a:r>
              <a:rPr lang="en-US" dirty="0"/>
              <a:t>Event photos and thank-you recaps</a:t>
            </a:r>
          </a:p>
          <a:p>
            <a:pPr lvl="1"/>
            <a:r>
              <a:rPr lang="en-US" dirty="0"/>
              <a:t>Member spotlights or volunteer highlights</a:t>
            </a:r>
          </a:p>
          <a:p>
            <a:pPr lvl="1"/>
            <a:r>
              <a:rPr lang="en-US" dirty="0"/>
              <a:t>Scholarship or apprenticeship opportunities</a:t>
            </a:r>
          </a:p>
          <a:p>
            <a:pPr lvl="1"/>
            <a:r>
              <a:rPr lang="en-US" dirty="0"/>
              <a:t>Welding tips, fun facts, or AWS news</a:t>
            </a:r>
          </a:p>
          <a:p>
            <a:pPr lvl="1"/>
            <a:r>
              <a:rPr lang="en-US" dirty="0"/>
              <a:t>Share posts from AWS social media platforms and add your own commentary in the caption</a:t>
            </a:r>
          </a:p>
          <a:p>
            <a:pPr lvl="1"/>
            <a:endParaRPr lang="en-US" dirty="0"/>
          </a:p>
          <a:p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006ED-2404-DF25-912C-11186DD9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01F18-90F0-4CF2-AEE9-172967CA40F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5B527-C6B0-5D8D-F2F2-CB239FD7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4B428-E32C-4223-9B2A-6F9533E771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6BF5CA-0499-FFD6-0868-FDB44B6523E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Promoting Your Section on Social Media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D107B65-351C-728F-233F-56840BC1AE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2760" y="1600200"/>
            <a:ext cx="2712955" cy="2036240"/>
          </a:xfrm>
          <a:prstGeom prst="rect">
            <a:avLst/>
          </a:prstGeom>
        </p:spPr>
      </p:pic>
      <p:pic>
        <p:nvPicPr>
          <p:cNvPr id="11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305C7AD-27E8-9982-EE7D-066EB0CEE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86" r="-366" b="11355"/>
          <a:stretch/>
        </p:blipFill>
        <p:spPr>
          <a:xfrm>
            <a:off x="9225715" y="1600200"/>
            <a:ext cx="2753251" cy="20398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39CE1A-D15E-A35D-B6C1-5B5E1F343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761" y="3704861"/>
            <a:ext cx="2753252" cy="26479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73032C-B0E0-B707-336A-9A6A858B0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715" y="3704861"/>
            <a:ext cx="2708828" cy="26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5426F-1E5E-5E5F-0943-B8B6C6E2C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233FD6E-8341-4AE4-D6DA-B61AA53166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 How to Post</a:t>
            </a:r>
          </a:p>
          <a:p>
            <a:pPr lvl="1"/>
            <a:r>
              <a:rPr lang="en-US" dirty="0"/>
              <a:t>Use high-quality images or short videos</a:t>
            </a:r>
          </a:p>
          <a:p>
            <a:pPr lvl="1"/>
            <a:r>
              <a:rPr lang="en-US" dirty="0"/>
              <a:t>Keep captions short and clear</a:t>
            </a:r>
          </a:p>
          <a:p>
            <a:pPr lvl="1"/>
            <a:r>
              <a:rPr lang="en-US" dirty="0"/>
              <a:t>Include who, what, when, where</a:t>
            </a:r>
          </a:p>
          <a:p>
            <a:pPr lvl="1"/>
            <a:r>
              <a:rPr lang="en-US" dirty="0"/>
              <a:t>Add 2–5 hashtags (e.g., #AWSsection #WeldingCommunity)</a:t>
            </a:r>
          </a:p>
          <a:p>
            <a:pPr lvl="1"/>
            <a:r>
              <a:rPr lang="en-US" dirty="0"/>
              <a:t>Tag speakers, sponsors, schools, or venues when possible</a:t>
            </a:r>
          </a:p>
          <a:p>
            <a:pPr lvl="1"/>
            <a:r>
              <a:rPr lang="en-US" dirty="0"/>
              <a:t>Tag @americanweldingsociety for added visibility</a:t>
            </a:r>
          </a:p>
          <a:p>
            <a:pPr lvl="1"/>
            <a:endParaRPr lang="en-US" dirty="0"/>
          </a:p>
          <a:p>
            <a:endParaRPr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61DF70-6F99-3781-EC7C-3A7E028508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5535" r="44818"/>
          <a:stretch>
            <a:fillRect/>
          </a:stretch>
        </p:blipFill>
        <p:spPr>
          <a:xfrm>
            <a:off x="6456045" y="1234440"/>
            <a:ext cx="4897755" cy="298205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4F877-0642-0E37-7E61-21CBAA7A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01F18-90F0-4CF2-AEE9-172967CA40F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F8200-D3BC-ACAD-2D43-62683E80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4B428-E32C-4223-9B2A-6F9533E771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F32BC4-5DBF-2F2E-504B-9E0FCA0E5DC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Promoting Your Section on Social Media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A3A6DE-5D92-55AF-AC62-44A3A70162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993" t="-25532" r="-1020" b="25532"/>
          <a:stretch>
            <a:fillRect/>
          </a:stretch>
        </p:blipFill>
        <p:spPr>
          <a:xfrm>
            <a:off x="6456045" y="2362457"/>
            <a:ext cx="5065395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7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6A96C-4C83-5FF0-E82F-532E86DC6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8C461-52D6-72DD-006E-2B722DF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01F18-90F0-4CF2-AEE9-172967CA40F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08932-29B5-39C7-D264-65478929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4B428-E32C-4223-9B2A-6F9533E771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20BF92-9597-560D-3F37-DD767C3DA97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Promoting Your Section on Social Media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621E6DA-C449-AAD3-8DA3-E3DAB8717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199"/>
            <a:ext cx="10058400" cy="4572001"/>
          </a:xfrm>
        </p:spPr>
        <p:txBody>
          <a:bodyPr/>
          <a:lstStyle/>
          <a:p>
            <a:r>
              <a:rPr lang="en-US" b="1" dirty="0"/>
              <a:t> Posting Timeline</a:t>
            </a:r>
          </a:p>
          <a:p>
            <a:pPr lvl="1"/>
            <a:r>
              <a:rPr lang="en-US" dirty="0"/>
              <a:t>4 weeks out: Save the date</a:t>
            </a:r>
          </a:p>
          <a:p>
            <a:pPr lvl="1"/>
            <a:r>
              <a:rPr lang="en-US" dirty="0"/>
              <a:t>2 weeks out: Reminders or speaker spotlights</a:t>
            </a:r>
          </a:p>
          <a:p>
            <a:pPr lvl="1"/>
            <a:r>
              <a:rPr lang="en-US" dirty="0"/>
              <a:t>1 week out: Countdown or RSVP reminder</a:t>
            </a:r>
          </a:p>
          <a:p>
            <a:pPr lvl="1"/>
            <a:r>
              <a:rPr lang="en-US" dirty="0"/>
              <a:t>During: Photos, Reels, Stories</a:t>
            </a:r>
          </a:p>
          <a:p>
            <a:pPr lvl="1"/>
            <a:r>
              <a:rPr lang="en-US" dirty="0"/>
              <a:t>After: Thank-you and photo recap</a:t>
            </a:r>
          </a:p>
          <a:p>
            <a:pPr lvl="1"/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898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142D2-3E2B-8A34-595A-24C9D1A61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5331C-5A92-2F78-33B2-F52EFF3E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01F18-90F0-4CF2-AEE9-172967CA40F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E9322-E389-7771-9914-C681A80D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4B428-E32C-4223-9B2A-6F9533E771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8BCE29-CFF7-A24A-5DF1-A1D2480EEFE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Promoting Your Section on Social Media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F4CB89-4E20-A412-8F56-AAE38BCDB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199"/>
            <a:ext cx="10058400" cy="4572001"/>
          </a:xfrm>
        </p:spPr>
        <p:txBody>
          <a:bodyPr/>
          <a:lstStyle/>
          <a:p>
            <a:r>
              <a:rPr lang="en-US" b="1" dirty="0"/>
              <a:t> Helpful (Free) Tools</a:t>
            </a:r>
          </a:p>
          <a:p>
            <a:pPr lvl="1"/>
            <a:r>
              <a:rPr lang="en-US" dirty="0"/>
              <a:t> Canva (reference Brand Guidelines in your Digital Toolkit)</a:t>
            </a:r>
          </a:p>
          <a:p>
            <a:pPr lvl="1"/>
            <a:r>
              <a:rPr lang="en-US" dirty="0"/>
              <a:t> Facebook Content Calendar (schedule posts in advance)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CapCut</a:t>
            </a:r>
            <a:r>
              <a:rPr lang="en-US" dirty="0"/>
              <a:t> or Instagram Reels editor (for editing video clips)</a:t>
            </a:r>
          </a:p>
          <a:p>
            <a:pPr lvl="1"/>
            <a:r>
              <a:rPr lang="en-US" dirty="0"/>
              <a:t> Repost app (to share tagged photos from attendees)</a:t>
            </a:r>
          </a:p>
          <a:p>
            <a:pPr lvl="1"/>
            <a:endParaRPr lang="en-US" dirty="0"/>
          </a:p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5C089-81F9-7FD1-3DF4-BDC395317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4041140"/>
            <a:ext cx="2847975" cy="1600200"/>
          </a:xfrm>
          <a:prstGeom prst="rect">
            <a:avLst/>
          </a:prstGeom>
        </p:spPr>
      </p:pic>
      <p:pic>
        <p:nvPicPr>
          <p:cNvPr id="1026" name="Picture 2" descr="CapCut Logo, symbol, meaning, history ...">
            <a:extLst>
              <a:ext uri="{FF2B5EF4-FFF2-40B4-BE49-F238E27FC236}">
                <a16:creationId xmlns:a16="http://schemas.microsoft.com/office/drawing/2014/main" id="{68664D63-3E25-9059-B27C-FD1E0B0CE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18" y="382778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 of the Best Instagram Reels Editing Apps">
            <a:extLst>
              <a:ext uri="{FF2B5EF4-FFF2-40B4-BE49-F238E27FC236}">
                <a16:creationId xmlns:a16="http://schemas.microsoft.com/office/drawing/2014/main" id="{4279DD61-261B-E97B-F60F-B6B9AD598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662" y="3318193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5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D62E1-C33C-9625-EDD2-8D07D59AE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8D0A66E-490C-45F8-29F0-075EC2D345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 Instagram Tips</a:t>
            </a:r>
          </a:p>
          <a:p>
            <a:pPr lvl="1"/>
            <a:r>
              <a:rPr lang="en-US" dirty="0"/>
              <a:t>Use Stories for quick updates and countdowns and to add links (cannot add links in Instagram captions)</a:t>
            </a:r>
          </a:p>
          <a:p>
            <a:pPr lvl="1"/>
            <a:r>
              <a:rPr lang="en-US" dirty="0"/>
              <a:t>Use Reels for event videos, welding demos, behind the scenes, or interviews</a:t>
            </a:r>
          </a:p>
          <a:p>
            <a:pPr lvl="1"/>
            <a:r>
              <a:rPr lang="en-US" dirty="0"/>
              <a:t>Use the Collaborator feature to post together with a partner or school</a:t>
            </a:r>
          </a:p>
          <a:p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B1290-3631-5AE6-03BE-2848AFCC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01F18-90F0-4CF2-AEE9-172967CA40F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BA04A-B5C9-5EF3-2C2B-0566F754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4B428-E32C-4223-9B2A-6F9533E771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3B899A-E9F5-70C6-3526-88892DAA999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Promoting Your Section on Social Media</a:t>
            </a:r>
          </a:p>
        </p:txBody>
      </p:sp>
      <p:pic>
        <p:nvPicPr>
          <p:cNvPr id="3" name="Picture 7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C2DBAC6-9632-FBF1-356C-42E9FEB9B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902" y="1600200"/>
            <a:ext cx="2299312" cy="4114800"/>
          </a:xfrm>
          <a:prstGeom prst="rect">
            <a:avLst/>
          </a:prstGeom>
        </p:spPr>
      </p:pic>
      <p:pic>
        <p:nvPicPr>
          <p:cNvPr id="7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3FFB9B-0A2D-2FEF-7219-1A31339E3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214" y="3166845"/>
            <a:ext cx="1918204" cy="287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5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E6342-816E-5DE0-0A1A-99007D679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3C9917D-C7C9-28FE-41BE-67D0A368B2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 Facebook Tips</a:t>
            </a:r>
          </a:p>
          <a:p>
            <a:pPr lvl="1"/>
            <a:r>
              <a:rPr lang="en-US" dirty="0"/>
              <a:t>Great for posting event details, links to register, and multiple photos</a:t>
            </a:r>
          </a:p>
          <a:p>
            <a:pPr lvl="1"/>
            <a:r>
              <a:rPr lang="en-US" dirty="0"/>
              <a:t>Tagging local schools, companies, or speakers helps boost reach</a:t>
            </a:r>
          </a:p>
          <a:p>
            <a:pPr lvl="1"/>
            <a:r>
              <a:rPr lang="en-US" dirty="0"/>
              <a:t>Use groups or events to invite people to attend</a:t>
            </a:r>
          </a:p>
          <a:p>
            <a:pPr lvl="1"/>
            <a:r>
              <a:rPr lang="en-US" dirty="0"/>
              <a:t>Use event feature</a:t>
            </a:r>
          </a:p>
          <a:p>
            <a:pPr lvl="1"/>
            <a:endParaRPr lang="en-US" dirty="0"/>
          </a:p>
          <a:p>
            <a:endParaRPr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550BB1-8C86-CD8E-39E8-5F0FD9FC5E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7264" y="1600200"/>
            <a:ext cx="2627947" cy="45767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1141F-6389-68AD-DF1A-E9C2DB474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01F18-90F0-4CF2-AEE9-172967CA40F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7/26/2025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04E9B-C1B6-5964-11C0-3728219A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4B428-E32C-4223-9B2A-6F9533E771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FA4C70-8898-AB57-64A2-F04524CAB86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Promoting Your Section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847727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10887617152B46A0DD15757710F394" ma:contentTypeVersion="19" ma:contentTypeDescription="Create a new document." ma:contentTypeScope="" ma:versionID="a8933253cd08bda7d92c94cfbf3832f9">
  <xsd:schema xmlns:xsd="http://www.w3.org/2001/XMLSchema" xmlns:xs="http://www.w3.org/2001/XMLSchema" xmlns:p="http://schemas.microsoft.com/office/2006/metadata/properties" xmlns:ns2="ff71048e-6956-4766-b23a-295b4c2add96" xmlns:ns3="ae5543ee-b6b5-4e15-a06d-5f53d07ee2c8" targetNamespace="http://schemas.microsoft.com/office/2006/metadata/properties" ma:root="true" ma:fieldsID="6ac7c54eb78566c61b61d1864a0ebca1" ns2:_="" ns3:_="">
    <xsd:import namespace="ff71048e-6956-4766-b23a-295b4c2add96"/>
    <xsd:import namespace="ae5543ee-b6b5-4e15-a06d-5f53d07ee2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TaxCatchAll" minOccurs="0"/>
                <xsd:element ref="ns2:MediaServiceOCR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71048e-6956-4766-b23a-295b4c2add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93a0e79-614b-420e-bd89-52fc35bfd2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543ee-b6b5-4e15-a06d-5f53d07ee2c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b666d83-c67c-475c-884d-a5e09a455eb4}" ma:internalName="TaxCatchAll" ma:showField="CatchAllData" ma:web="ae5543ee-b6b5-4e15-a06d-5f53d07ee2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71048e-6956-4766-b23a-295b4c2add96">
      <Terms xmlns="http://schemas.microsoft.com/office/infopath/2007/PartnerControls"/>
    </lcf76f155ced4ddcb4097134ff3c332f>
    <TaxCatchAll xmlns="ae5543ee-b6b5-4e15-a06d-5f53d07ee2c8" xsi:nil="true"/>
    <SharedWithUsers xmlns="ae5543ee-b6b5-4e15-a06d-5f53d07ee2c8">
      <UserInfo>
        <DisplayName>Darrill Gaschler</DisplayName>
        <AccountId>51</AccountId>
        <AccountType/>
      </UserInfo>
      <UserInfo>
        <DisplayName>Kristina Ugalde</DisplayName>
        <AccountId>19</AccountId>
        <AccountType/>
      </UserInfo>
      <UserInfo>
        <DisplayName>Denny Smith</DisplayName>
        <AccountId>49</AccountId>
        <AccountType/>
      </UserInfo>
      <UserInfo>
        <DisplayName>Richard Arn</DisplayName>
        <AccountId>323</AccountId>
        <AccountType/>
      </UserInfo>
      <UserInfo>
        <DisplayName>Cassy Scheffer</DisplayName>
        <AccountId>57</AccountId>
        <AccountType/>
      </UserInfo>
      <UserInfo>
        <DisplayName>Robert W. Roth</DisplayName>
        <AccountId>260</AccountId>
        <AccountType/>
      </UserInfo>
      <UserInfo>
        <DisplayName>Peter Portela</DisplayName>
        <AccountId>72</AccountId>
        <AccountType/>
      </UserInfo>
      <UserInfo>
        <DisplayName>Steven Rieger</DisplayName>
        <AccountId>75</AccountId>
        <AccountType/>
      </UserInfo>
      <UserInfo>
        <DisplayName>Monica Pfarr</DisplayName>
        <AccountId>90</AccountId>
        <AccountType/>
      </UserInfo>
      <UserInfo>
        <DisplayName>Kristin Campbell</DisplayName>
        <AccountId>47</AccountId>
        <AccountType/>
      </UserInfo>
      <UserInfo>
        <DisplayName>Cassie Burrell</DisplayName>
        <AccountId>10</AccountId>
        <AccountType/>
      </UserInfo>
      <UserInfo>
        <DisplayName>Matthew Rubin</DisplayName>
        <AccountId>55</AccountId>
        <AccountType/>
      </UserInfo>
      <UserInfo>
        <DisplayName>Annette Alonso</DisplayName>
        <AccountId>89</AccountId>
        <AccountType/>
      </UserInfo>
      <UserInfo>
        <DisplayName>Margaret Jamborsky</DisplayName>
        <AccountId>76</AccountId>
        <AccountType/>
      </UserInfo>
      <UserInfo>
        <DisplayName>Claudia Keppinger</DisplayName>
        <AccountId>14</AccountId>
        <AccountType/>
      </UserInfo>
      <UserInfo>
        <DisplayName>Adriana Gomez</DisplayName>
        <AccountId>284</AccountId>
        <AccountType/>
      </UserInfo>
      <UserInfo>
        <DisplayName>John Douglass</DisplayName>
        <AccountId>45</AccountId>
        <AccountType/>
      </UserInfo>
      <UserInfo>
        <DisplayName>Gesana Villegas</DisplayName>
        <AccountId>91</AccountId>
        <AccountType/>
      </UserInfo>
      <UserInfo>
        <DisplayName>Tatiana Milan</DisplayName>
        <AccountId>40</AccountId>
        <AccountType/>
      </UserInfo>
      <UserInfo>
        <DisplayName>Chad Bricker</DisplayName>
        <AccountId>34</AccountId>
        <AccountType/>
      </UserInfo>
      <UserInfo>
        <DisplayName>Alicia Garcia</DisplayName>
        <AccountId>35</AccountId>
        <AccountType/>
      </UserInfo>
      <UserInfo>
        <DisplayName>Carlos Guzman</DisplayName>
        <AccountId>156</AccountId>
        <AccountType/>
      </UserInfo>
      <UserInfo>
        <DisplayName>Ashley Albertson</DisplayName>
        <AccountId>301</AccountId>
        <AccountType/>
      </UserInfo>
      <UserInfo>
        <DisplayName>John Perry</DisplayName>
        <AccountId>20</AccountId>
        <AccountType/>
      </UserInfo>
      <UserInfo>
        <DisplayName>Jessenia Martinez</DisplayName>
        <AccountId>21</AccountId>
        <AccountType/>
      </UserInfo>
      <UserInfo>
        <DisplayName>Jennifer Molin</DisplayName>
        <AccountId>105</AccountId>
        <AccountType/>
      </UserInfo>
      <UserInfo>
        <DisplayName>Yojaidy Acosta</DisplayName>
        <AccountId>121</AccountId>
        <AccountType/>
      </UserInfo>
      <UserInfo>
        <DisplayName>Janett Linares</DisplayName>
        <AccountId>74</AccountId>
        <AccountType/>
      </UserInfo>
      <UserInfo>
        <DisplayName>Tiffany Herrera</DisplayName>
        <AccountId>275</AccountId>
        <AccountType/>
      </UserInfo>
      <UserInfo>
        <DisplayName>Vivian Perez</DisplayName>
        <AccountId>138</AccountId>
        <AccountType/>
      </UserInfo>
      <UserInfo>
        <DisplayName>Efram Abrams</DisplayName>
        <AccountId>69</AccountId>
        <AccountType/>
      </UserInfo>
      <UserInfo>
        <DisplayName>Yanling Zhang</DisplayName>
        <AccountId>96</AccountId>
        <AccountType/>
      </UserInfo>
      <UserInfo>
        <DisplayName>Nichole Bradley</DisplayName>
        <AccountId>158</AccountId>
        <AccountType/>
      </UserInfo>
      <UserInfo>
        <DisplayName>Brenda Boddiger</DisplayName>
        <AccountId>206</AccountId>
        <AccountType/>
      </UserInfo>
      <UserInfo>
        <DisplayName>Orlando Yudice</DisplayName>
        <AccountId>178</AccountId>
        <AccountType/>
      </UserInfo>
      <UserInfo>
        <DisplayName>Rolando Rodriguez</DisplayName>
        <AccountId>98</AccountId>
        <AccountType/>
      </UserInfo>
      <UserInfo>
        <DisplayName>Nathan Carter</DisplayName>
        <AccountId>78</AccountId>
        <AccountType/>
      </UserInfo>
      <UserInfo>
        <DisplayName>Steve Snyder</DisplayName>
        <AccountId>369</AccountId>
        <AccountType/>
      </UserInfo>
      <UserInfo>
        <DisplayName>John Espinoza</DisplayName>
        <AccountId>378</AccountId>
        <AccountType/>
      </UserInfo>
      <UserInfo>
        <DisplayName>Martica Ventura</DisplayName>
        <AccountId>159</AccountId>
        <AccountType/>
      </UserInfo>
      <UserInfo>
        <DisplayName>Jonathan Joseph</DisplayName>
        <AccountId>67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2B7725-7E05-4EAA-8C53-1E070DEDFDB4}">
  <ds:schemaRefs>
    <ds:schemaRef ds:uri="ae5543ee-b6b5-4e15-a06d-5f53d07ee2c8"/>
    <ds:schemaRef ds:uri="ff71048e-6956-4766-b23a-295b4c2add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F1714C-290B-49FE-AA70-1E6F4433D257}">
  <ds:schemaRefs>
    <ds:schemaRef ds:uri="ae5543ee-b6b5-4e15-a06d-5f53d07ee2c8"/>
    <ds:schemaRef ds:uri="ff71048e-6956-4766-b23a-295b4c2add9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B2AC9CC-4B58-43E9-A4DC-19FCCF8FA3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642</Words>
  <Application>Microsoft Office PowerPoint</Application>
  <PresentationFormat>Widescreen</PresentationFormat>
  <Paragraphs>100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.PingFang SC Regular</vt:lpstr>
      <vt:lpstr>Arial</vt:lpstr>
      <vt:lpstr>Arial Narrow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Willie Chinn</dc:creator>
  <cp:lastModifiedBy>Nicole Soules</cp:lastModifiedBy>
  <cp:revision>106</cp:revision>
  <dcterms:created xsi:type="dcterms:W3CDTF">2020-05-20T19:19:56Z</dcterms:created>
  <dcterms:modified xsi:type="dcterms:W3CDTF">2025-07-28T12:15:43Z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0x010100D710887617152B46A0DD15757710F394</vt:lpwstr>
  </property>
  <property fmtid="{D5CDD505-2E9C-101B-9397-08002B2CF9AE}" pid="3" name="MediaServiceImageTags">
    <vt:lpwstr/>
  </property>
</Properties>
</file>